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56" r:id="rId2"/>
    <p:sldId id="257" r:id="rId3"/>
    <p:sldId id="258" r:id="rId4"/>
    <p:sldId id="278" r:id="rId5"/>
    <p:sldId id="279" r:id="rId6"/>
    <p:sldId id="280" r:id="rId7"/>
    <p:sldId id="281" r:id="rId8"/>
    <p:sldId id="282" r:id="rId9"/>
    <p:sldId id="263" r:id="rId10"/>
    <p:sldId id="259" r:id="rId11"/>
    <p:sldId id="260" r:id="rId12"/>
    <p:sldId id="261" r:id="rId13"/>
    <p:sldId id="268" r:id="rId14"/>
    <p:sldId id="262" r:id="rId15"/>
    <p:sldId id="264" r:id="rId16"/>
    <p:sldId id="265" r:id="rId17"/>
    <p:sldId id="266" r:id="rId18"/>
    <p:sldId id="267" r:id="rId19"/>
    <p:sldId id="270" r:id="rId20"/>
    <p:sldId id="271" r:id="rId21"/>
    <p:sldId id="276" r:id="rId22"/>
    <p:sldId id="272" r:id="rId23"/>
    <p:sldId id="273" r:id="rId24"/>
    <p:sldId id="275" r:id="rId25"/>
    <p:sldId id="288" r:id="rId26"/>
    <p:sldId id="287" r:id="rId27"/>
    <p:sldId id="290" r:id="rId28"/>
    <p:sldId id="286" r:id="rId29"/>
    <p:sldId id="283" r:id="rId30"/>
    <p:sldId id="284" r:id="rId31"/>
    <p:sldId id="285" r:id="rId32"/>
    <p:sldId id="289" r:id="rId33"/>
    <p:sldId id="291" r:id="rId34"/>
    <p:sldId id="292" r:id="rId35"/>
    <p:sldId id="293" r:id="rId36"/>
    <p:sldId id="269" r:id="rId37"/>
    <p:sldId id="294" r:id="rId38"/>
    <p:sldId id="295" r:id="rId39"/>
    <p:sldId id="296" r:id="rId40"/>
    <p:sldId id="297" r:id="rId41"/>
    <p:sldId id="298" r:id="rId42"/>
    <p:sldId id="274" r:id="rId43"/>
    <p:sldId id="299" r:id="rId44"/>
    <p:sldId id="27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3300"/>
    <a:srgbClr val="FF9900"/>
    <a:srgbClr val="008000"/>
    <a:srgbClr val="D60093"/>
    <a:srgbClr val="3366FF"/>
    <a:srgbClr val="33CC33"/>
    <a:srgbClr val="CC0099"/>
    <a:srgbClr val="FF00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2CE425-289F-4A2F-83F7-1FBE22A7B0E8}" type="datetimeFigureOut">
              <a:rPr lang="en-US" smtClean="0"/>
              <a:pPr/>
              <a:t>2/17/2009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ECF5D6-F5D6-4843-A8B2-E204E2B574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8999B-DE4D-413D-899A-47F96F3E78B9}" type="datetimeFigureOut">
              <a:rPr lang="en-US" smtClean="0"/>
              <a:pPr/>
              <a:t>2/17/2009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4B40B4-8012-4497-8E74-E848C92FEC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4B40B4-8012-4497-8E74-E848C92FECEA}"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0" y="3902075"/>
            <a:ext cx="3400425" cy="2949575"/>
            <a:chOff x="0" y="2458"/>
            <a:chExt cx="2142" cy="1858"/>
          </a:xfrm>
        </p:grpSpPr>
        <p:sp>
          <p:nvSpPr>
            <p:cNvPr id="717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17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717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17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17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717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717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7178"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1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80" name="Rectangle 12"/>
          <p:cNvSpPr>
            <a:spLocks noGrp="1" noChangeArrowheads="1"/>
          </p:cNvSpPr>
          <p:nvPr>
            <p:ph type="dt" sz="quarter" idx="2"/>
          </p:nvPr>
        </p:nvSpPr>
        <p:spPr/>
        <p:txBody>
          <a:bodyPr/>
          <a:lstStyle>
            <a:lvl1pPr>
              <a:defRPr/>
            </a:lvl1pPr>
          </a:lstStyle>
          <a:p>
            <a:endParaRPr lang="en-US"/>
          </a:p>
        </p:txBody>
      </p:sp>
      <p:sp>
        <p:nvSpPr>
          <p:cNvPr id="7181" name="Rectangle 13"/>
          <p:cNvSpPr>
            <a:spLocks noGrp="1" noChangeArrowheads="1"/>
          </p:cNvSpPr>
          <p:nvPr>
            <p:ph type="ftr" sz="quarter" idx="3"/>
          </p:nvPr>
        </p:nvSpPr>
        <p:spPr/>
        <p:txBody>
          <a:bodyPr/>
          <a:lstStyle>
            <a:lvl1pPr>
              <a:defRPr/>
            </a:lvl1pPr>
          </a:lstStyle>
          <a:p>
            <a:endParaRPr lang="en-US"/>
          </a:p>
        </p:txBody>
      </p:sp>
      <p:sp>
        <p:nvSpPr>
          <p:cNvPr id="7182" name="Rectangle 14"/>
          <p:cNvSpPr>
            <a:spLocks noGrp="1" noChangeArrowheads="1"/>
          </p:cNvSpPr>
          <p:nvPr>
            <p:ph type="sldNum" sz="quarter" idx="4"/>
          </p:nvPr>
        </p:nvSpPr>
        <p:spPr/>
        <p:txBody>
          <a:bodyPr/>
          <a:lstStyle>
            <a:lvl1pPr>
              <a:defRPr/>
            </a:lvl1pPr>
          </a:lstStyle>
          <a:p>
            <a:fld id="{2F4DD5A2-561B-45FE-9C90-7C580105AD0B}"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CB2EB0-F517-4741-8231-7B6BE1D1717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C70FAC-8746-401B-83D8-A0B2FE5D04B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49397B-25CF-4D09-9859-8CF6B50E3F0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20CEFB-532B-433A-A061-9072C6A04BE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31ECF9-9D17-4C59-9BD3-AEAAD6889F0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C22E78-3103-4958-A2DC-061EFA86ABF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4FF6224-BE7D-49C8-9F86-5B6342A1B1D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D751A0-8F2C-4685-BE03-FD40B52DB19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07D990-530A-49A9-BE3A-2D19314EDC6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39CAB3-1807-4C97-9FE2-EA656CB82E7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3902075"/>
            <a:ext cx="3400425" cy="2949575"/>
            <a:chOff x="0" y="2458"/>
            <a:chExt cx="2142" cy="1858"/>
          </a:xfrm>
        </p:grpSpPr>
        <p:sp>
          <p:nvSpPr>
            <p:cNvPr id="614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614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614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615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615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615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615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615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5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p>
        </p:txBody>
      </p:sp>
      <p:sp>
        <p:nvSpPr>
          <p:cNvPr id="615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p>
        </p:txBody>
      </p:sp>
      <p:sp>
        <p:nvSpPr>
          <p:cNvPr id="615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7A33107C-0C65-45AE-BD3C-F99E2A2C131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838200"/>
            <a:ext cx="7772400" cy="1470025"/>
          </a:xfrm>
        </p:spPr>
        <p:txBody>
          <a:bodyPr/>
          <a:lstStyle/>
          <a:p>
            <a:r>
              <a:rPr lang="en-US" sz="6600" b="1">
                <a:solidFill>
                  <a:srgbClr val="00CC00"/>
                </a:solidFill>
                <a:latin typeface="Black Chancery" pitchFamily="2" charset="0"/>
              </a:rPr>
              <a:t>Grassroots Soccer</a:t>
            </a:r>
          </a:p>
        </p:txBody>
      </p:sp>
      <p:sp>
        <p:nvSpPr>
          <p:cNvPr id="4099" name="Rectangle 3"/>
          <p:cNvSpPr>
            <a:spLocks noGrp="1" noChangeArrowheads="1"/>
          </p:cNvSpPr>
          <p:nvPr>
            <p:ph type="subTitle" idx="1"/>
          </p:nvPr>
        </p:nvSpPr>
        <p:spPr>
          <a:xfrm>
            <a:off x="838200" y="2667000"/>
            <a:ext cx="7543800" cy="4191000"/>
          </a:xfrm>
        </p:spPr>
        <p:txBody>
          <a:bodyPr/>
          <a:lstStyle/>
          <a:p>
            <a:pPr>
              <a:lnSpc>
                <a:spcPct val="80000"/>
              </a:lnSpc>
            </a:pPr>
            <a:r>
              <a:rPr lang="en-US" b="1" dirty="0">
                <a:solidFill>
                  <a:schemeClr val="accent2"/>
                </a:solidFill>
                <a:effectLst>
                  <a:outerShdw blurRad="38100" dist="38100" dir="2700000" algn="tl">
                    <a:srgbClr val="FFFFFF"/>
                  </a:outerShdw>
                </a:effectLst>
              </a:rPr>
              <a:t>All football which is </a:t>
            </a:r>
          </a:p>
          <a:p>
            <a:pPr>
              <a:lnSpc>
                <a:spcPct val="80000"/>
              </a:lnSpc>
            </a:pPr>
            <a:r>
              <a:rPr lang="en-US" b="1" dirty="0">
                <a:solidFill>
                  <a:schemeClr val="accent2"/>
                </a:solidFill>
                <a:effectLst>
                  <a:outerShdw blurRad="38100" dist="38100" dir="2700000" algn="tl">
                    <a:srgbClr val="FFFFFF"/>
                  </a:outerShdw>
                </a:effectLst>
              </a:rPr>
              <a:t>non-professional and non-elite </a:t>
            </a:r>
          </a:p>
          <a:p>
            <a:pPr>
              <a:lnSpc>
                <a:spcPct val="80000"/>
              </a:lnSpc>
            </a:pPr>
            <a:r>
              <a:rPr lang="en-US" b="1" dirty="0">
                <a:solidFill>
                  <a:schemeClr val="accent2"/>
                </a:solidFill>
                <a:effectLst>
                  <a:outerShdw blurRad="38100" dist="38100" dir="2700000" algn="tl">
                    <a:srgbClr val="FFFFFF"/>
                  </a:outerShdw>
                </a:effectLst>
              </a:rPr>
              <a:t>is defined as grassroots</a:t>
            </a:r>
            <a:endParaRPr lang="en-US" dirty="0"/>
          </a:p>
          <a:p>
            <a:pPr>
              <a:lnSpc>
                <a:spcPct val="80000"/>
              </a:lnSpc>
            </a:pPr>
            <a:endParaRPr lang="en-US" dirty="0"/>
          </a:p>
          <a:p>
            <a:pPr>
              <a:lnSpc>
                <a:spcPct val="80000"/>
              </a:lnSpc>
            </a:pPr>
            <a:r>
              <a:rPr lang="en-US" dirty="0"/>
              <a:t>(All children’s football is grassroots)</a:t>
            </a:r>
            <a:r>
              <a:rPr lang="en-US" i="1" dirty="0"/>
              <a:t> </a:t>
            </a:r>
          </a:p>
          <a:p>
            <a:pPr>
              <a:lnSpc>
                <a:spcPct val="80000"/>
              </a:lnSpc>
            </a:pPr>
            <a:endParaRPr lang="en-US" i="1" dirty="0"/>
          </a:p>
          <a:p>
            <a:pPr>
              <a:lnSpc>
                <a:spcPct val="80000"/>
              </a:lnSpc>
            </a:pPr>
            <a:endParaRPr lang="en-US" i="1" dirty="0"/>
          </a:p>
          <a:p>
            <a:pPr>
              <a:lnSpc>
                <a:spcPct val="80000"/>
              </a:lnSpc>
            </a:pPr>
            <a:r>
              <a:rPr lang="en-US" sz="600" i="1" dirty="0"/>
              <a:t>                                                       </a:t>
            </a:r>
            <a:r>
              <a:rPr lang="en-US" sz="600" i="1" dirty="0" smtClean="0"/>
              <a:t>                                                                                                                                                                        </a:t>
            </a:r>
            <a:r>
              <a:rPr lang="en-US" sz="1600" i="1" dirty="0" smtClean="0"/>
              <a:t>Compiled by Terry Michler</a:t>
            </a:r>
            <a:r>
              <a:rPr lang="en-US" sz="600" i="1" dirty="0" smtClean="0"/>
              <a:t>                    </a:t>
            </a:r>
            <a:endParaRPr lang="en-US" sz="600" i="1" dirty="0"/>
          </a:p>
          <a:p>
            <a:pPr>
              <a:lnSpc>
                <a:spcPct val="80000"/>
              </a:lnSpc>
            </a:pPr>
            <a:r>
              <a:rPr lang="en-US" sz="1600" i="1" dirty="0"/>
              <a:t>                                                                                 </a:t>
            </a:r>
            <a:r>
              <a:rPr lang="en-US" sz="1600" i="1" dirty="0" smtClean="0"/>
              <a:t>UEFA Grassroots Program                                                                                  </a:t>
            </a:r>
            <a:endParaRPr lang="en-US" sz="1600" i="1" dirty="0"/>
          </a:p>
          <a:p>
            <a:pPr>
              <a:lnSpc>
                <a:spcPct val="80000"/>
              </a:lnSpc>
            </a:pPr>
            <a:r>
              <a:rPr lang="en-US" sz="1600" i="1" dirty="0" smtClean="0"/>
              <a:t>                                                                                 www.cbcdutchtouch.com                                                                              </a:t>
            </a:r>
          </a:p>
          <a:p>
            <a:pPr>
              <a:lnSpc>
                <a:spcPct val="80000"/>
              </a:lnSpc>
            </a:pPr>
            <a:r>
              <a:rPr lang="en-US" sz="1600" i="1" dirty="0" smtClean="0"/>
              <a:t>                                                                            </a:t>
            </a:r>
            <a:endParaRPr lang="en-US" sz="1600" i="1" dirty="0"/>
          </a:p>
          <a:p>
            <a:pPr>
              <a:lnSpc>
                <a:spcPct val="80000"/>
              </a:lnSpc>
            </a:pP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277813"/>
            <a:ext cx="8915400" cy="1139825"/>
          </a:xfrm>
        </p:spPr>
        <p:txBody>
          <a:bodyPr/>
          <a:lstStyle/>
          <a:p>
            <a:r>
              <a:rPr lang="en-US" sz="4000" u="sng" dirty="0">
                <a:solidFill>
                  <a:srgbClr val="FFFF00"/>
                </a:solidFill>
              </a:rPr>
              <a:t>Football is not a sport for the elite</a:t>
            </a:r>
            <a:r>
              <a:rPr lang="en-US" sz="4000" dirty="0"/>
              <a:t>……</a:t>
            </a:r>
          </a:p>
        </p:txBody>
      </p:sp>
      <p:sp>
        <p:nvSpPr>
          <p:cNvPr id="12291" name="Rectangle 3"/>
          <p:cNvSpPr>
            <a:spLocks noGrp="1" noChangeArrowheads="1"/>
          </p:cNvSpPr>
          <p:nvPr>
            <p:ph type="body" idx="1"/>
          </p:nvPr>
        </p:nvSpPr>
        <p:spPr/>
        <p:txBody>
          <a:bodyPr/>
          <a:lstStyle/>
          <a:p>
            <a:pPr>
              <a:lnSpc>
                <a:spcPct val="80000"/>
              </a:lnSpc>
            </a:pPr>
            <a:r>
              <a:rPr lang="en-US" sz="2000" dirty="0"/>
              <a:t>It is available for everyone</a:t>
            </a:r>
            <a:r>
              <a:rPr lang="en-US" sz="2000" dirty="0" smtClean="0"/>
              <a:t>, </a:t>
            </a:r>
            <a:r>
              <a:rPr lang="en-US" sz="2000" dirty="0"/>
              <a:t>irrespective of size, shape, color or faith. </a:t>
            </a:r>
          </a:p>
          <a:p>
            <a:pPr>
              <a:lnSpc>
                <a:spcPct val="80000"/>
              </a:lnSpc>
            </a:pPr>
            <a:endParaRPr lang="en-US" sz="2000" dirty="0"/>
          </a:p>
          <a:p>
            <a:pPr>
              <a:lnSpc>
                <a:spcPct val="80000"/>
              </a:lnSpc>
            </a:pPr>
            <a:r>
              <a:rPr lang="en-US" sz="2000" dirty="0"/>
              <a:t>It is a real sporting democracy, which offers educational values, health benefits, social opportunities, and sporting worth. The game is a wonderful vehicle for personal and sporting development</a:t>
            </a:r>
            <a:r>
              <a:rPr lang="en-US" sz="1800" dirty="0"/>
              <a:t>. </a:t>
            </a:r>
          </a:p>
          <a:p>
            <a:pPr>
              <a:lnSpc>
                <a:spcPct val="80000"/>
              </a:lnSpc>
              <a:buFont typeface="Wingdings" pitchFamily="2" charset="2"/>
              <a:buNone/>
            </a:pPr>
            <a:endParaRPr lang="en-US" sz="1800" dirty="0"/>
          </a:p>
          <a:p>
            <a:pPr>
              <a:lnSpc>
                <a:spcPct val="80000"/>
              </a:lnSpc>
            </a:pPr>
            <a:r>
              <a:rPr lang="en-US" sz="2000" dirty="0"/>
              <a:t>At the base of the football pyramid, grassroots football benefits all levels of the game.</a:t>
            </a:r>
            <a:br>
              <a:rPr lang="en-US" sz="2000" dirty="0"/>
            </a:br>
            <a:r>
              <a:rPr lang="en-US" sz="2000" dirty="0"/>
              <a:t/>
            </a:r>
            <a:br>
              <a:rPr lang="en-US" sz="2000" dirty="0"/>
            </a:br>
            <a:endParaRPr lang="en-US" sz="2000" dirty="0"/>
          </a:p>
          <a:p>
            <a:pPr>
              <a:lnSpc>
                <a:spcPct val="80000"/>
              </a:lnSpc>
            </a:pPr>
            <a:r>
              <a:rPr lang="en-US" sz="2000" dirty="0"/>
              <a:t>UEFA's mission as the parent body of European football includes helping to ensure that the sport maintains a healthy grassroots – </a:t>
            </a:r>
          </a:p>
          <a:p>
            <a:pPr>
              <a:lnSpc>
                <a:spcPct val="80000"/>
              </a:lnSpc>
              <a:buFont typeface="Wingdings" pitchFamily="2" charset="2"/>
              <a:buNone/>
            </a:pPr>
            <a:r>
              <a:rPr lang="en-US" sz="2000" dirty="0"/>
              <a:t>     the foundation on which the </a:t>
            </a:r>
            <a:r>
              <a:rPr lang="en-US" sz="2000" u="sng" dirty="0"/>
              <a:t>élite game</a:t>
            </a:r>
            <a:r>
              <a:rPr lang="en-US" sz="2000" dirty="0"/>
              <a:t> can thrive.</a:t>
            </a:r>
            <a:br>
              <a:rPr lang="en-US" sz="2000" dirty="0"/>
            </a:br>
            <a:r>
              <a:rPr lang="en-US" sz="2000" dirty="0"/>
              <a:t/>
            </a:r>
            <a:br>
              <a:rPr lang="en-US" sz="2000" dirty="0"/>
            </a:b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7813"/>
            <a:ext cx="9144000" cy="1139825"/>
          </a:xfrm>
        </p:spPr>
        <p:txBody>
          <a:bodyPr/>
          <a:lstStyle/>
          <a:p>
            <a:r>
              <a:rPr lang="en-US" sz="4000" dirty="0">
                <a:solidFill>
                  <a:srgbClr val="FFFF00"/>
                </a:solidFill>
              </a:rPr>
              <a:t>Football is not a sport for the elite</a:t>
            </a:r>
            <a:r>
              <a:rPr lang="en-US" sz="4000" dirty="0"/>
              <a:t>……</a:t>
            </a:r>
          </a:p>
        </p:txBody>
      </p:sp>
      <p:pic>
        <p:nvPicPr>
          <p:cNvPr id="13316" name="Picture 4" descr="pyramid"/>
          <p:cNvPicPr>
            <a:picLocks noGrp="1" noChangeAspect="1" noChangeArrowheads="1"/>
          </p:cNvPicPr>
          <p:nvPr>
            <p:ph type="body" idx="1"/>
          </p:nvPr>
        </p:nvPicPr>
        <p:blipFill>
          <a:blip r:embed="rId2"/>
          <a:srcRect/>
          <a:stretch>
            <a:fillRect/>
          </a:stretch>
        </p:blipFill>
        <p:spPr>
          <a:xfrm>
            <a:off x="1066800" y="1471613"/>
            <a:ext cx="6705600" cy="5014912"/>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i="1">
                <a:solidFill>
                  <a:srgbClr val="339966"/>
                </a:solidFill>
              </a:rPr>
              <a:t>The UEFA Grassroots Football</a:t>
            </a:r>
          </a:p>
        </p:txBody>
      </p:sp>
      <p:sp>
        <p:nvSpPr>
          <p:cNvPr id="14339" name="Rectangle 3"/>
          <p:cNvSpPr>
            <a:spLocks noGrp="1" noChangeArrowheads="1"/>
          </p:cNvSpPr>
          <p:nvPr>
            <p:ph type="body" idx="1"/>
          </p:nvPr>
        </p:nvSpPr>
        <p:spPr/>
        <p:txBody>
          <a:bodyPr/>
          <a:lstStyle/>
          <a:p>
            <a:pPr>
              <a:lnSpc>
                <a:spcPct val="80000"/>
              </a:lnSpc>
            </a:pPr>
            <a:r>
              <a:rPr lang="en-US" sz="2400" b="1"/>
              <a:t>‹      Football in Amateur Clubs</a:t>
            </a:r>
          </a:p>
          <a:p>
            <a:pPr>
              <a:lnSpc>
                <a:spcPct val="80000"/>
              </a:lnSpc>
            </a:pPr>
            <a:r>
              <a:rPr lang="en-US" sz="2400" b="1"/>
              <a:t>‹      Street Football</a:t>
            </a:r>
          </a:p>
          <a:p>
            <a:pPr>
              <a:lnSpc>
                <a:spcPct val="80000"/>
              </a:lnSpc>
            </a:pPr>
            <a:r>
              <a:rPr lang="en-US" sz="2400" b="1"/>
              <a:t>‹      Schools Football</a:t>
            </a:r>
          </a:p>
          <a:p>
            <a:pPr>
              <a:lnSpc>
                <a:spcPct val="80000"/>
              </a:lnSpc>
            </a:pPr>
            <a:r>
              <a:rPr lang="en-US" sz="2400" b="1"/>
              <a:t>‹      Holiday Football</a:t>
            </a:r>
          </a:p>
          <a:p>
            <a:pPr>
              <a:lnSpc>
                <a:spcPct val="80000"/>
              </a:lnSpc>
            </a:pPr>
            <a:r>
              <a:rPr lang="en-US" sz="2400" b="1"/>
              <a:t>‹      Beach Football</a:t>
            </a:r>
          </a:p>
          <a:p>
            <a:pPr>
              <a:lnSpc>
                <a:spcPct val="80000"/>
              </a:lnSpc>
            </a:pPr>
            <a:r>
              <a:rPr lang="en-US" sz="2400" b="1"/>
              <a:t>‹      Leisure Football</a:t>
            </a:r>
          </a:p>
          <a:p>
            <a:pPr>
              <a:lnSpc>
                <a:spcPct val="80000"/>
              </a:lnSpc>
            </a:pPr>
            <a:r>
              <a:rPr lang="en-US" sz="2400" b="1"/>
              <a:t>‹      Football in Cities and Suburbs</a:t>
            </a:r>
          </a:p>
          <a:p>
            <a:pPr>
              <a:lnSpc>
                <a:spcPct val="80000"/>
              </a:lnSpc>
            </a:pPr>
            <a:r>
              <a:rPr lang="en-US" sz="2400" b="1"/>
              <a:t>‹      Football in rural areas</a:t>
            </a:r>
          </a:p>
          <a:p>
            <a:pPr>
              <a:lnSpc>
                <a:spcPct val="80000"/>
              </a:lnSpc>
            </a:pPr>
            <a:r>
              <a:rPr lang="en-US" sz="2400" b="1"/>
              <a:t>‹      Indoor Football, Futsal</a:t>
            </a:r>
          </a:p>
          <a:p>
            <a:pPr>
              <a:lnSpc>
                <a:spcPct val="80000"/>
              </a:lnSpc>
            </a:pPr>
            <a:r>
              <a:rPr lang="en-US" sz="2400" b="1"/>
              <a:t>‹      Football for disabled </a:t>
            </a:r>
          </a:p>
          <a:p>
            <a:pPr>
              <a:lnSpc>
                <a:spcPct val="80000"/>
              </a:lnSpc>
            </a:pPr>
            <a:r>
              <a:rPr lang="en-US" sz="2400" b="1"/>
              <a:t>‹      Veteran Football</a:t>
            </a:r>
          </a:p>
          <a:p>
            <a:pPr>
              <a:lnSpc>
                <a:spcPct val="80000"/>
              </a:lnSpc>
            </a:pPr>
            <a:r>
              <a:rPr lang="en-US" sz="2400" b="1"/>
              <a:t>‹      Company</a:t>
            </a:r>
            <a:r>
              <a:rPr lang="en-US" sz="2400"/>
              <a:t> </a:t>
            </a:r>
          </a:p>
          <a:p>
            <a:pPr>
              <a:lnSpc>
                <a:spcPct val="80000"/>
              </a:lnSpc>
            </a:pPr>
            <a:endParaRPr 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Grassroots</a:t>
            </a:r>
            <a:r>
              <a:rPr lang="en-US" b="1" dirty="0" smtClean="0"/>
              <a:t> </a:t>
            </a:r>
            <a:br>
              <a:rPr lang="en-US" b="1" dirty="0" smtClean="0"/>
            </a:br>
            <a:r>
              <a:rPr lang="en-US" b="1" u="sng" dirty="0" smtClean="0"/>
              <a:t>philosophy / infrastructure</a:t>
            </a:r>
            <a:endParaRPr lang="en-US" dirty="0"/>
          </a:p>
        </p:txBody>
      </p:sp>
      <p:sp>
        <p:nvSpPr>
          <p:cNvPr id="3" name="Content Placeholder 2"/>
          <p:cNvSpPr>
            <a:spLocks noGrp="1"/>
          </p:cNvSpPr>
          <p:nvPr>
            <p:ph idx="1"/>
          </p:nvPr>
        </p:nvSpPr>
        <p:spPr>
          <a:xfrm>
            <a:off x="228600" y="1600200"/>
            <a:ext cx="8686800" cy="5257800"/>
          </a:xfrm>
        </p:spPr>
        <p:txBody>
          <a:bodyPr/>
          <a:lstStyle/>
          <a:p>
            <a:r>
              <a:rPr lang="en-US" sz="2400" b="1" dirty="0" smtClean="0"/>
              <a:t>Football for all, everyone has a chance to play,         </a:t>
            </a:r>
          </a:p>
          <a:p>
            <a:r>
              <a:rPr lang="en-US" sz="2400" b="1" dirty="0" smtClean="0"/>
              <a:t>#1 international sport in the world</a:t>
            </a:r>
          </a:p>
          <a:p>
            <a:endParaRPr lang="en-US" sz="2400" b="1" dirty="0"/>
          </a:p>
          <a:p>
            <a:r>
              <a:rPr lang="en-US" sz="2400" b="1" dirty="0" smtClean="0"/>
              <a:t>No discrimination - fair play, anti-racism, anti-sexism,</a:t>
            </a:r>
          </a:p>
          <a:p>
            <a:pPr>
              <a:buNone/>
            </a:pPr>
            <a:endParaRPr lang="en-US" sz="2400" b="1" dirty="0" smtClean="0"/>
          </a:p>
          <a:p>
            <a:r>
              <a:rPr lang="en-US" sz="2400" b="1" dirty="0" smtClean="0"/>
              <a:t>Players come first -  good practice, child protection, safety, relationships, teamwork </a:t>
            </a:r>
          </a:p>
          <a:p>
            <a:endParaRPr lang="en-US" sz="2400" b="1" dirty="0"/>
          </a:p>
          <a:p>
            <a:r>
              <a:rPr lang="en-US" sz="2400" b="1" u="sng" dirty="0" smtClean="0"/>
              <a:t>Take the game to the underserved, where they live</a:t>
            </a:r>
          </a:p>
          <a:p>
            <a:endParaRPr lang="en-US" sz="2400" b="1" dirty="0" smtClean="0"/>
          </a:p>
          <a:p>
            <a:r>
              <a:rPr lang="en-US" sz="2400" b="1" dirty="0" smtClean="0"/>
              <a:t>Action must be dynamic, simple, exciting and rewarding</a:t>
            </a:r>
          </a:p>
          <a:p>
            <a:endParaRPr lang="en-US" sz="24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u="sng">
                <a:solidFill>
                  <a:srgbClr val="FF0000"/>
                </a:solidFill>
              </a:rPr>
              <a:t>Grassroots football is:</a:t>
            </a:r>
          </a:p>
        </p:txBody>
      </p:sp>
      <p:sp>
        <p:nvSpPr>
          <p:cNvPr id="15363" name="Rectangle 3"/>
          <p:cNvSpPr>
            <a:spLocks noGrp="1" noChangeArrowheads="1"/>
          </p:cNvSpPr>
          <p:nvPr>
            <p:ph type="body" idx="1"/>
          </p:nvPr>
        </p:nvSpPr>
        <p:spPr/>
        <p:txBody>
          <a:bodyPr/>
          <a:lstStyle/>
          <a:p>
            <a:pPr>
              <a:lnSpc>
                <a:spcPct val="90000"/>
              </a:lnSpc>
            </a:pPr>
            <a:r>
              <a:rPr lang="en-US" sz="2800" dirty="0"/>
              <a:t>‹      Safe</a:t>
            </a:r>
          </a:p>
          <a:p>
            <a:pPr>
              <a:lnSpc>
                <a:spcPct val="90000"/>
              </a:lnSpc>
            </a:pPr>
            <a:r>
              <a:rPr lang="en-US" sz="2800" dirty="0"/>
              <a:t>‹      Open</a:t>
            </a:r>
          </a:p>
          <a:p>
            <a:pPr>
              <a:lnSpc>
                <a:spcPct val="90000"/>
              </a:lnSpc>
            </a:pPr>
            <a:r>
              <a:rPr lang="en-US" sz="2800" dirty="0"/>
              <a:t>‹      Everywhere</a:t>
            </a:r>
          </a:p>
          <a:p>
            <a:pPr>
              <a:lnSpc>
                <a:spcPct val="90000"/>
              </a:lnSpc>
            </a:pPr>
            <a:r>
              <a:rPr lang="en-US" sz="2800" dirty="0"/>
              <a:t>‹      Lively</a:t>
            </a:r>
          </a:p>
          <a:p>
            <a:pPr>
              <a:lnSpc>
                <a:spcPct val="90000"/>
              </a:lnSpc>
            </a:pPr>
            <a:r>
              <a:rPr lang="en-US" sz="2800" dirty="0"/>
              <a:t>‹      Fair</a:t>
            </a:r>
          </a:p>
          <a:p>
            <a:pPr>
              <a:lnSpc>
                <a:spcPct val="90000"/>
              </a:lnSpc>
            </a:pPr>
            <a:r>
              <a:rPr lang="en-US" sz="2800" dirty="0"/>
              <a:t>‹      Simple</a:t>
            </a:r>
          </a:p>
          <a:p>
            <a:pPr>
              <a:lnSpc>
                <a:spcPct val="90000"/>
              </a:lnSpc>
            </a:pPr>
            <a:r>
              <a:rPr lang="en-US" sz="2800" dirty="0"/>
              <a:t>‹      Creative</a:t>
            </a:r>
          </a:p>
          <a:p>
            <a:pPr>
              <a:lnSpc>
                <a:spcPct val="90000"/>
              </a:lnSpc>
            </a:pPr>
            <a:r>
              <a:rPr lang="en-US" sz="2800" dirty="0"/>
              <a:t>‹      Personal</a:t>
            </a:r>
          </a:p>
          <a:p>
            <a:pPr>
              <a:lnSpc>
                <a:spcPct val="90000"/>
              </a:lnSpc>
            </a:pPr>
            <a:r>
              <a:rPr lang="en-US" sz="2800" dirty="0"/>
              <a:t>‹      </a:t>
            </a:r>
            <a:r>
              <a:rPr lang="en-US" sz="2800" dirty="0" smtClean="0"/>
              <a:t>Enjoyable</a:t>
            </a:r>
          </a:p>
          <a:p>
            <a:pPr>
              <a:lnSpc>
                <a:spcPct val="90000"/>
              </a:lnSpc>
            </a:pPr>
            <a:endParaRPr lang="en-US" sz="2800"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7813"/>
            <a:ext cx="9144000" cy="1139825"/>
          </a:xfrm>
        </p:spPr>
        <p:txBody>
          <a:bodyPr/>
          <a:lstStyle/>
          <a:p>
            <a:r>
              <a:rPr lang="en-US" sz="3600" b="1" i="1" u="sng">
                <a:solidFill>
                  <a:schemeClr val="folHlink"/>
                </a:solidFill>
              </a:rPr>
              <a:t>The UEFA Grassroots Educational Aims</a:t>
            </a:r>
            <a:r>
              <a:rPr lang="en-US" sz="3600" b="1" i="1" u="sng">
                <a:solidFill>
                  <a:srgbClr val="800000"/>
                </a:solidFill>
              </a:rPr>
              <a:t>:</a:t>
            </a:r>
          </a:p>
        </p:txBody>
      </p:sp>
      <p:sp>
        <p:nvSpPr>
          <p:cNvPr id="17411" name="Rectangle 3"/>
          <p:cNvSpPr>
            <a:spLocks noGrp="1" noChangeArrowheads="1"/>
          </p:cNvSpPr>
          <p:nvPr>
            <p:ph type="body" idx="1"/>
          </p:nvPr>
        </p:nvSpPr>
        <p:spPr/>
        <p:txBody>
          <a:bodyPr/>
          <a:lstStyle/>
          <a:p>
            <a:r>
              <a:rPr lang="en-US"/>
              <a:t>1.       Respect</a:t>
            </a:r>
          </a:p>
          <a:p>
            <a:r>
              <a:rPr lang="en-US"/>
              <a:t>2.       Health</a:t>
            </a:r>
          </a:p>
          <a:p>
            <a:r>
              <a:rPr lang="en-US"/>
              <a:t>3.       Skill</a:t>
            </a:r>
          </a:p>
          <a:p>
            <a:r>
              <a:rPr lang="en-US"/>
              <a:t>4.       Integration</a:t>
            </a:r>
          </a:p>
          <a:p>
            <a:r>
              <a:rPr lang="en-US"/>
              <a:t>5.       Enjoyment</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7813"/>
            <a:ext cx="8839200" cy="1139825"/>
          </a:xfrm>
        </p:spPr>
        <p:txBody>
          <a:bodyPr/>
          <a:lstStyle/>
          <a:p>
            <a:r>
              <a:rPr lang="en-US" sz="3600" i="1" u="sng">
                <a:solidFill>
                  <a:srgbClr val="0000FF"/>
                </a:solidFill>
              </a:rPr>
              <a:t>UEFA’s Role in Grassroots Development</a:t>
            </a:r>
          </a:p>
        </p:txBody>
      </p:sp>
      <p:sp>
        <p:nvSpPr>
          <p:cNvPr id="18435" name="Rectangle 3"/>
          <p:cNvSpPr>
            <a:spLocks noGrp="1" noChangeArrowheads="1"/>
          </p:cNvSpPr>
          <p:nvPr>
            <p:ph type="body" idx="1"/>
          </p:nvPr>
        </p:nvSpPr>
        <p:spPr/>
        <p:txBody>
          <a:bodyPr/>
          <a:lstStyle/>
          <a:p>
            <a:pPr>
              <a:lnSpc>
                <a:spcPct val="80000"/>
              </a:lnSpc>
            </a:pPr>
            <a:endParaRPr lang="en-US" sz="2000" dirty="0" smtClean="0"/>
          </a:p>
          <a:p>
            <a:pPr>
              <a:lnSpc>
                <a:spcPct val="80000"/>
              </a:lnSpc>
            </a:pPr>
            <a:r>
              <a:rPr lang="en-US" sz="2000" dirty="0" smtClean="0"/>
              <a:t>1</a:t>
            </a:r>
            <a:r>
              <a:rPr lang="en-US" sz="2000" dirty="0"/>
              <a:t>. To stimulate interest in the grassroots of the game through promotional activities and </a:t>
            </a:r>
            <a:r>
              <a:rPr lang="en-US" sz="2000" dirty="0" smtClean="0"/>
              <a:t>materials</a:t>
            </a:r>
            <a:endParaRPr lang="en-US" sz="2000" dirty="0"/>
          </a:p>
          <a:p>
            <a:pPr>
              <a:lnSpc>
                <a:spcPct val="80000"/>
              </a:lnSpc>
            </a:pPr>
            <a:r>
              <a:rPr lang="en-US" sz="2000" dirty="0"/>
              <a:t>2. To support grassroots programs by providing expert assistance and equipment and </a:t>
            </a:r>
            <a:r>
              <a:rPr lang="en-US" sz="2000" dirty="0" smtClean="0"/>
              <a:t>facilities</a:t>
            </a:r>
            <a:endParaRPr lang="en-US" sz="2000" dirty="0"/>
          </a:p>
          <a:p>
            <a:pPr>
              <a:lnSpc>
                <a:spcPct val="80000"/>
              </a:lnSpc>
            </a:pPr>
            <a:r>
              <a:rPr lang="en-US" sz="2000" dirty="0"/>
              <a:t>3. To assist with the continuous education of national associations by organizing courses and conferences</a:t>
            </a:r>
          </a:p>
          <a:p>
            <a:pPr>
              <a:lnSpc>
                <a:spcPct val="80000"/>
              </a:lnSpc>
            </a:pPr>
            <a:r>
              <a:rPr lang="en-US" sz="2000" dirty="0"/>
              <a:t>4. To produce grassroots guidelines and advice to all relevant agencies</a:t>
            </a:r>
          </a:p>
          <a:p>
            <a:pPr>
              <a:lnSpc>
                <a:spcPct val="80000"/>
              </a:lnSpc>
            </a:pPr>
            <a:r>
              <a:rPr lang="en-US" sz="2000" dirty="0"/>
              <a:t>5. To recognize and recommend best practice in the field of grassroots football</a:t>
            </a:r>
          </a:p>
          <a:p>
            <a:pPr>
              <a:lnSpc>
                <a:spcPct val="80000"/>
              </a:lnSpc>
            </a:pPr>
            <a:r>
              <a:rPr lang="en-US" sz="2000" dirty="0"/>
              <a:t>6. To generate new ideas in grassroots development and to organize pilot schemes.</a:t>
            </a:r>
          </a:p>
          <a:p>
            <a:pPr>
              <a:lnSpc>
                <a:spcPct val="80000"/>
              </a:lnSpc>
            </a:pPr>
            <a:r>
              <a:rPr lang="en-US" sz="2000" dirty="0"/>
              <a:t>7. To monitor grassroots developments throughout Europe</a:t>
            </a:r>
          </a:p>
          <a:p>
            <a:pPr>
              <a:lnSpc>
                <a:spcPct val="80000"/>
              </a:lnSpc>
            </a:pP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ous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000" b="1" u="sng">
                <a:solidFill>
                  <a:schemeClr val="accent1"/>
                </a:solidFill>
              </a:rPr>
              <a:t>UEFA Grassroots Charter</a:t>
            </a:r>
            <a:r>
              <a:rPr lang="en-US" sz="4000" b="1">
                <a:solidFill>
                  <a:schemeClr val="tx1"/>
                </a:solidFill>
                <a:effectLst>
                  <a:outerShdw blurRad="38100" dist="38100" dir="2700000" algn="tl">
                    <a:srgbClr val="010199"/>
                  </a:outerShdw>
                </a:effectLst>
              </a:rPr>
              <a:t/>
            </a:r>
            <a:br>
              <a:rPr lang="en-US" sz="4000" b="1">
                <a:solidFill>
                  <a:schemeClr val="tx1"/>
                </a:solidFill>
                <a:effectLst>
                  <a:outerShdw blurRad="38100" dist="38100" dir="2700000" algn="tl">
                    <a:srgbClr val="010199"/>
                  </a:outerShdw>
                </a:effectLst>
              </a:rPr>
            </a:br>
            <a:endParaRPr lang="en-US" sz="4000" b="1">
              <a:solidFill>
                <a:schemeClr val="tx1"/>
              </a:solidFill>
              <a:effectLst>
                <a:outerShdw blurRad="38100" dist="38100" dir="2700000" algn="tl">
                  <a:srgbClr val="010199"/>
                </a:outerShdw>
              </a:effectLst>
            </a:endParaRPr>
          </a:p>
        </p:txBody>
      </p:sp>
      <p:sp>
        <p:nvSpPr>
          <p:cNvPr id="20483" name="Rectangle 3"/>
          <p:cNvSpPr>
            <a:spLocks noGrp="1" noChangeArrowheads="1"/>
          </p:cNvSpPr>
          <p:nvPr>
            <p:ph type="body" idx="1"/>
          </p:nvPr>
        </p:nvSpPr>
        <p:spPr/>
        <p:txBody>
          <a:bodyPr/>
          <a:lstStyle/>
          <a:p>
            <a:pPr>
              <a:lnSpc>
                <a:spcPct val="80000"/>
              </a:lnSpc>
            </a:pPr>
            <a:r>
              <a:rPr lang="en-US" sz="2800" b="1" u="sng"/>
              <a:t>Leaders Programs</a:t>
            </a:r>
          </a:p>
          <a:p>
            <a:pPr>
              <a:lnSpc>
                <a:spcPct val="80000"/>
              </a:lnSpc>
            </a:pPr>
            <a:r>
              <a:rPr lang="en-US" sz="2800" b="1"/>
              <a:t>Certified Courses</a:t>
            </a:r>
          </a:p>
          <a:p>
            <a:pPr>
              <a:lnSpc>
                <a:spcPct val="80000"/>
              </a:lnSpc>
            </a:pPr>
            <a:r>
              <a:rPr lang="en-US" sz="2800" b="1"/>
              <a:t>(min. 60 hours)</a:t>
            </a:r>
          </a:p>
          <a:p>
            <a:pPr>
              <a:lnSpc>
                <a:spcPct val="80000"/>
              </a:lnSpc>
              <a:buFont typeface="Wingdings" pitchFamily="2" charset="2"/>
              <a:buNone/>
            </a:pPr>
            <a:endParaRPr lang="en-US" sz="2800" b="1"/>
          </a:p>
          <a:p>
            <a:pPr>
              <a:lnSpc>
                <a:spcPct val="80000"/>
              </a:lnSpc>
            </a:pPr>
            <a:r>
              <a:rPr lang="en-US" sz="2800" b="1" u="sng"/>
              <a:t>Volunteer Courses</a:t>
            </a:r>
          </a:p>
          <a:p>
            <a:pPr>
              <a:lnSpc>
                <a:spcPct val="80000"/>
              </a:lnSpc>
            </a:pPr>
            <a:r>
              <a:rPr lang="en-US" sz="2800" b="1"/>
              <a:t>(min. 12 hours)</a:t>
            </a:r>
          </a:p>
          <a:p>
            <a:pPr>
              <a:lnSpc>
                <a:spcPct val="80000"/>
              </a:lnSpc>
              <a:buFont typeface="Wingdings" pitchFamily="2" charset="2"/>
              <a:buNone/>
            </a:pPr>
            <a:endParaRPr lang="en-US" sz="2800" b="1" u="sng"/>
          </a:p>
          <a:p>
            <a:pPr>
              <a:lnSpc>
                <a:spcPct val="80000"/>
              </a:lnSpc>
            </a:pPr>
            <a:r>
              <a:rPr lang="en-US" sz="2800" b="1" u="sng"/>
              <a:t>Players Programs</a:t>
            </a:r>
          </a:p>
          <a:p>
            <a:pPr>
              <a:lnSpc>
                <a:spcPct val="80000"/>
              </a:lnSpc>
            </a:pPr>
            <a:r>
              <a:rPr lang="en-US" sz="2800" b="1"/>
              <a:t>for children (5 12)</a:t>
            </a:r>
          </a:p>
          <a:p>
            <a:pPr>
              <a:lnSpc>
                <a:spcPct val="80000"/>
              </a:lnSpc>
            </a:pPr>
            <a:r>
              <a:rPr lang="en-US" sz="2800" b="1"/>
              <a:t>for youth (12 19)</a:t>
            </a:r>
          </a:p>
          <a:p>
            <a:pPr>
              <a:lnSpc>
                <a:spcPct val="80000"/>
              </a:lnSpc>
            </a:pPr>
            <a:endParaRPr lang="en-US"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0" y="0"/>
          <a:ext cx="9144000" cy="6858000"/>
        </p:xfrm>
        <a:graphic>
          <a:graphicData uri="http://schemas.openxmlformats.org/presentationml/2006/ole">
            <p:oleObj spid="_x0000_s22530" name="Acrobat Document" r:id="rId3" imgW="8010449" imgH="5667146" progId="AcroExch.Document.7">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srcRect/>
          <a:stretch>
            <a:fillRect/>
          </a:stretch>
        </p:blipFill>
        <p:spPr bwMode="auto">
          <a:xfrm>
            <a:off x="2133600" y="762000"/>
            <a:ext cx="4706938"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3300"/>
                </a:solidFill>
                <a:latin typeface="Black Chancery" pitchFamily="2" charset="0"/>
              </a:rPr>
              <a:t>Growth of Grassroots Soccer</a:t>
            </a:r>
            <a:endParaRPr lang="en-US" dirty="0"/>
          </a:p>
        </p:txBody>
      </p:sp>
      <p:sp>
        <p:nvSpPr>
          <p:cNvPr id="3" name="Content Placeholder 2"/>
          <p:cNvSpPr>
            <a:spLocks noGrp="1"/>
          </p:cNvSpPr>
          <p:nvPr>
            <p:ph idx="1"/>
          </p:nvPr>
        </p:nvSpPr>
        <p:spPr>
          <a:xfrm>
            <a:off x="533400" y="1600200"/>
            <a:ext cx="8229600" cy="4530725"/>
          </a:xfrm>
        </p:spPr>
        <p:txBody>
          <a:bodyPr/>
          <a:lstStyle/>
          <a:p>
            <a:pPr marL="609600" indent="-609600">
              <a:lnSpc>
                <a:spcPct val="90000"/>
              </a:lnSpc>
              <a:buNone/>
            </a:pPr>
            <a:r>
              <a:rPr lang="en-US" u="sng" dirty="0" smtClean="0"/>
              <a:t>Year</a:t>
            </a:r>
            <a:r>
              <a:rPr lang="en-US" dirty="0" smtClean="0"/>
              <a:t>				</a:t>
            </a:r>
            <a:r>
              <a:rPr lang="en-US" u="sng" dirty="0" smtClean="0"/>
              <a:t>Players</a:t>
            </a:r>
            <a:endParaRPr lang="en-US" dirty="0" smtClean="0"/>
          </a:p>
          <a:p>
            <a:pPr marL="609600" indent="-609600">
              <a:lnSpc>
                <a:spcPct val="90000"/>
              </a:lnSpc>
              <a:buFontTx/>
              <a:buAutoNum type="arabicPlain" startAt="2004"/>
            </a:pPr>
            <a:r>
              <a:rPr lang="en-US" dirty="0" smtClean="0"/>
              <a:t> 				    500,000 </a:t>
            </a:r>
          </a:p>
          <a:p>
            <a:pPr marL="609600" indent="-609600">
              <a:lnSpc>
                <a:spcPct val="90000"/>
              </a:lnSpc>
              <a:buFontTx/>
              <a:buAutoNum type="arabicPlain" startAt="2005"/>
            </a:pPr>
            <a:r>
              <a:rPr lang="en-US" dirty="0" smtClean="0"/>
              <a:t>                           1,300,000</a:t>
            </a:r>
          </a:p>
          <a:p>
            <a:pPr marL="609600" indent="-609600">
              <a:lnSpc>
                <a:spcPct val="90000"/>
              </a:lnSpc>
              <a:buFontTx/>
              <a:buAutoNum type="arabicPlain" startAt="2005"/>
            </a:pPr>
            <a:r>
              <a:rPr lang="en-US" dirty="0" smtClean="0"/>
              <a:t>                           2,200,000</a:t>
            </a:r>
          </a:p>
          <a:p>
            <a:pPr marL="609600" indent="-609600">
              <a:lnSpc>
                <a:spcPct val="90000"/>
              </a:lnSpc>
              <a:buFontTx/>
              <a:buAutoNum type="arabicPlain" startAt="2005"/>
            </a:pPr>
            <a:r>
              <a:rPr lang="en-US" dirty="0" smtClean="0"/>
              <a:t>                           2,500,000</a:t>
            </a:r>
          </a:p>
          <a:p>
            <a:pPr marL="609600" indent="-609600">
              <a:lnSpc>
                <a:spcPct val="90000"/>
              </a:lnSpc>
              <a:buFontTx/>
              <a:buAutoNum type="arabicPlain" startAt="2005"/>
            </a:pPr>
            <a:r>
              <a:rPr lang="en-US" dirty="0" smtClean="0"/>
              <a:t>                           4,600,000 </a:t>
            </a:r>
          </a:p>
          <a:p>
            <a:pPr marL="609600" indent="-609600">
              <a:lnSpc>
                <a:spcPct val="90000"/>
              </a:lnSpc>
              <a:buFontTx/>
              <a:buAutoNum type="arabicPlain" startAt="2005"/>
            </a:pPr>
            <a:endParaRPr lang="en-US" dirty="0" smtClean="0"/>
          </a:p>
          <a:p>
            <a:pPr marL="609600" indent="-609600">
              <a:lnSpc>
                <a:spcPct val="90000"/>
              </a:lnSpc>
              <a:buFontTx/>
              <a:buNone/>
            </a:pPr>
            <a:r>
              <a:rPr lang="en-US" sz="2400" dirty="0" smtClean="0">
                <a:solidFill>
                  <a:srgbClr val="339966"/>
                </a:solidFill>
                <a:effectLst>
                  <a:outerShdw blurRad="38100" dist="38100" dir="2700000" algn="tl">
                    <a:srgbClr val="FFFFFF"/>
                  </a:outerShdw>
                </a:effectLst>
              </a:rPr>
              <a:t>33 of UEFA 53 national associations are now members</a:t>
            </a:r>
            <a:r>
              <a:rPr lang="en-US" dirty="0" smtClean="0"/>
              <a:t>,                                   </a:t>
            </a:r>
          </a:p>
          <a:p>
            <a:pPr marL="609600" indent="-609600">
              <a:lnSpc>
                <a:spcPct val="90000"/>
              </a:lnSpc>
              <a:buFontTx/>
              <a:buNone/>
            </a:pPr>
            <a:r>
              <a:rPr lang="en-US" dirty="0" smtClean="0"/>
              <a:t>                   </a:t>
            </a:r>
            <a:r>
              <a:rPr lang="en-US" sz="2400" dirty="0" smtClean="0"/>
              <a:t>in just 4 years time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3300"/>
                </a:solidFill>
              </a:rPr>
              <a:t>EUFA’s 7 Star Rating Scale</a:t>
            </a:r>
            <a:endParaRPr lang="en-US" dirty="0"/>
          </a:p>
        </p:txBody>
      </p:sp>
      <p:sp>
        <p:nvSpPr>
          <p:cNvPr id="3" name="Content Placeholder 2"/>
          <p:cNvSpPr>
            <a:spLocks noGrp="1"/>
          </p:cNvSpPr>
          <p:nvPr>
            <p:ph idx="1"/>
          </p:nvPr>
        </p:nvSpPr>
        <p:spPr>
          <a:xfrm>
            <a:off x="228600" y="1600200"/>
            <a:ext cx="8686800" cy="4530725"/>
          </a:xfrm>
        </p:spPr>
        <p:txBody>
          <a:bodyPr/>
          <a:lstStyle/>
          <a:p>
            <a:pPr>
              <a:lnSpc>
                <a:spcPct val="80000"/>
              </a:lnSpc>
            </a:pPr>
            <a:r>
              <a:rPr lang="en-US" sz="1800" b="1" u="sng" dirty="0" smtClean="0"/>
              <a:t>To achieve 1 star</a:t>
            </a:r>
            <a:r>
              <a:rPr lang="en-US" sz="1800" b="1" dirty="0" smtClean="0"/>
              <a:t>:  basic grassroots structure, grassroots philosophy, organizing the required number of training programs for players and coaches</a:t>
            </a:r>
            <a:r>
              <a:rPr lang="en-US" sz="1800" dirty="0" smtClean="0"/>
              <a:t>.</a:t>
            </a:r>
          </a:p>
          <a:p>
            <a:pPr>
              <a:lnSpc>
                <a:spcPct val="80000"/>
              </a:lnSpc>
            </a:pPr>
            <a:r>
              <a:rPr lang="en-US" sz="1800" u="sng" dirty="0" smtClean="0"/>
              <a:t>4 additional stars </a:t>
            </a:r>
            <a:r>
              <a:rPr lang="en-US" sz="1800" dirty="0" smtClean="0"/>
              <a:t>can be acquired, with 1 star per each of the following:</a:t>
            </a:r>
          </a:p>
          <a:p>
            <a:pPr>
              <a:lnSpc>
                <a:spcPct val="80000"/>
              </a:lnSpc>
              <a:buFont typeface="Wingdings" pitchFamily="2" charset="2"/>
              <a:buAutoNum type="arabicPeriod"/>
            </a:pPr>
            <a:r>
              <a:rPr lang="en-US" sz="1800" dirty="0" smtClean="0"/>
              <a:t>The number of players participating in the program</a:t>
            </a:r>
          </a:p>
          <a:p>
            <a:pPr>
              <a:lnSpc>
                <a:spcPct val="80000"/>
              </a:lnSpc>
              <a:buFont typeface="Wingdings" pitchFamily="2" charset="2"/>
              <a:buAutoNum type="arabicPeriod"/>
            </a:pPr>
            <a:r>
              <a:rPr lang="en-US" sz="1800" dirty="0" smtClean="0"/>
              <a:t>The number of girls and women who play</a:t>
            </a:r>
          </a:p>
          <a:p>
            <a:pPr>
              <a:lnSpc>
                <a:spcPct val="80000"/>
              </a:lnSpc>
              <a:buFont typeface="Wingdings" pitchFamily="2" charset="2"/>
              <a:buAutoNum type="arabicPeriod"/>
            </a:pPr>
            <a:r>
              <a:rPr lang="en-US" sz="1800" dirty="0" smtClean="0"/>
              <a:t>The number of social programs</a:t>
            </a:r>
          </a:p>
          <a:p>
            <a:pPr>
              <a:lnSpc>
                <a:spcPct val="80000"/>
              </a:lnSpc>
              <a:buFont typeface="Wingdings" pitchFamily="2" charset="2"/>
              <a:buAutoNum type="arabicPeriod"/>
            </a:pPr>
            <a:r>
              <a:rPr lang="en-US" sz="1800" dirty="0" smtClean="0"/>
              <a:t>The number of promotional activities and events</a:t>
            </a:r>
          </a:p>
          <a:p>
            <a:pPr>
              <a:lnSpc>
                <a:spcPct val="80000"/>
              </a:lnSpc>
              <a:buNone/>
            </a:pPr>
            <a:r>
              <a:rPr lang="en-US" sz="1800" dirty="0" smtClean="0"/>
              <a:t>           </a:t>
            </a:r>
            <a:r>
              <a:rPr lang="en-US" sz="1800" b="1" u="sng" dirty="0" smtClean="0"/>
              <a:t>These can be collected in any order</a:t>
            </a:r>
          </a:p>
          <a:p>
            <a:pPr>
              <a:lnSpc>
                <a:spcPct val="80000"/>
              </a:lnSpc>
              <a:buNone/>
            </a:pPr>
            <a:endParaRPr lang="en-US" sz="1800" dirty="0" smtClean="0"/>
          </a:p>
          <a:p>
            <a:pPr>
              <a:lnSpc>
                <a:spcPct val="80000"/>
              </a:lnSpc>
            </a:pPr>
            <a:r>
              <a:rPr lang="en-US" sz="1800" u="sng" dirty="0" smtClean="0"/>
              <a:t>To get a 6</a:t>
            </a:r>
            <a:r>
              <a:rPr lang="en-US" sz="1800" u="sng" baseline="30000" dirty="0" smtClean="0"/>
              <a:t>th</a:t>
            </a:r>
            <a:r>
              <a:rPr lang="en-US" sz="1800" u="sng" dirty="0" smtClean="0"/>
              <a:t> star</a:t>
            </a:r>
            <a:r>
              <a:rPr lang="en-US" sz="1800" dirty="0" smtClean="0"/>
              <a:t>, you must have achieved the previous 5 stars, plus:</a:t>
            </a:r>
          </a:p>
          <a:p>
            <a:pPr>
              <a:lnSpc>
                <a:spcPct val="80000"/>
              </a:lnSpc>
              <a:buNone/>
            </a:pPr>
            <a:r>
              <a:rPr lang="en-US" sz="1800" dirty="0" smtClean="0"/>
              <a:t>           have proof of special investments in the grassroots , high-level training programs for players and coaches, a well-developed infrastructure, ‘education through football’ schemes, and imaginative promotional activities</a:t>
            </a:r>
          </a:p>
          <a:p>
            <a:pPr>
              <a:lnSpc>
                <a:spcPct val="80000"/>
              </a:lnSpc>
              <a:buNone/>
            </a:pPr>
            <a:endParaRPr lang="en-US" sz="1800" dirty="0" smtClean="0"/>
          </a:p>
          <a:p>
            <a:pPr>
              <a:lnSpc>
                <a:spcPct val="80000"/>
              </a:lnSpc>
            </a:pPr>
            <a:r>
              <a:rPr lang="en-US" sz="1800" u="sng" dirty="0" smtClean="0"/>
              <a:t>A 7</a:t>
            </a:r>
            <a:r>
              <a:rPr lang="en-US" sz="1800" u="sng" baseline="30000" dirty="0" smtClean="0"/>
              <a:t>th</a:t>
            </a:r>
            <a:r>
              <a:rPr lang="en-US" sz="1800" u="sng" dirty="0" smtClean="0"/>
              <a:t> star </a:t>
            </a:r>
            <a:r>
              <a:rPr lang="en-US" sz="1800" dirty="0" smtClean="0"/>
              <a:t>for those who have achieved the previous 6 stars, plus:  advanced, comprehensive program, both in terms of quality and quantity</a:t>
            </a:r>
          </a:p>
          <a:p>
            <a:pPr>
              <a:lnSpc>
                <a:spcPct val="80000"/>
              </a:lnSpc>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r>
              <a:rPr lang="en-US" sz="3200" b="1" u="sng" dirty="0" smtClean="0">
                <a:solidFill>
                  <a:srgbClr val="92D050"/>
                </a:solidFill>
              </a:rPr>
              <a:t>Start your own Grassroots Soccer Program</a:t>
            </a:r>
            <a:r>
              <a:rPr lang="en-US" sz="3200" b="1" dirty="0" smtClean="0">
                <a:solidFill>
                  <a:srgbClr val="92D050"/>
                </a:solidFill>
              </a:rPr>
              <a:t>! </a:t>
            </a:r>
            <a:br>
              <a:rPr lang="en-US" sz="3200" b="1" dirty="0" smtClean="0">
                <a:solidFill>
                  <a:srgbClr val="92D050"/>
                </a:solidFill>
              </a:rPr>
            </a:br>
            <a:r>
              <a:rPr lang="en-US" sz="3200" b="1" u="sng" dirty="0" smtClean="0">
                <a:solidFill>
                  <a:srgbClr val="92D050"/>
                </a:solidFill>
              </a:rPr>
              <a:t>For Soccer's Sake!</a:t>
            </a:r>
            <a:endParaRPr lang="en-US" sz="3200" u="sng" dirty="0">
              <a:solidFill>
                <a:srgbClr val="92D050"/>
              </a:solidFill>
            </a:endParaRPr>
          </a:p>
        </p:txBody>
      </p:sp>
      <p:sp>
        <p:nvSpPr>
          <p:cNvPr id="3" name="Content Placeholder 2"/>
          <p:cNvSpPr>
            <a:spLocks noGrp="1"/>
          </p:cNvSpPr>
          <p:nvPr>
            <p:ph idx="1"/>
          </p:nvPr>
        </p:nvSpPr>
        <p:spPr/>
        <p:txBody>
          <a:bodyPr/>
          <a:lstStyle/>
          <a:p>
            <a:pPr>
              <a:lnSpc>
                <a:spcPct val="80000"/>
              </a:lnSpc>
            </a:pPr>
            <a:r>
              <a:rPr lang="en-US" sz="2800" b="1" i="1" dirty="0" smtClean="0"/>
              <a:t>Constant development of the game is imperative</a:t>
            </a:r>
          </a:p>
          <a:p>
            <a:pPr>
              <a:lnSpc>
                <a:spcPct val="80000"/>
              </a:lnSpc>
              <a:buNone/>
            </a:pPr>
            <a:r>
              <a:rPr lang="en-US" sz="2800" b="1" i="1" dirty="0" smtClean="0"/>
              <a:t> </a:t>
            </a:r>
          </a:p>
          <a:p>
            <a:pPr>
              <a:lnSpc>
                <a:spcPct val="80000"/>
              </a:lnSpc>
            </a:pPr>
            <a:r>
              <a:rPr lang="en-US" sz="2800" b="1" i="1" dirty="0" smtClean="0"/>
              <a:t>The foundation of all football growth and advancement lies in the grassroots.</a:t>
            </a:r>
            <a:r>
              <a:rPr lang="en-US" sz="2800" dirty="0" smtClean="0"/>
              <a:t/>
            </a:r>
            <a:br>
              <a:rPr lang="en-US" sz="2800" dirty="0" smtClean="0"/>
            </a:br>
            <a:endParaRPr lang="en-US" sz="2800" dirty="0" smtClean="0"/>
          </a:p>
          <a:p>
            <a:pPr>
              <a:lnSpc>
                <a:spcPct val="80000"/>
              </a:lnSpc>
            </a:pPr>
            <a:r>
              <a:rPr lang="en-US" sz="2800" b="1" i="1" dirty="0" smtClean="0"/>
              <a:t>Grassroots football needs qualified leaders, at the political, administrative and technical levels</a:t>
            </a:r>
            <a:r>
              <a:rPr lang="en-US" b="1" i="1" dirty="0" smtClean="0"/>
              <a:t>.</a:t>
            </a:r>
          </a:p>
          <a:p>
            <a:pPr>
              <a:lnSpc>
                <a:spcPct val="80000"/>
              </a:lnSpc>
            </a:pPr>
            <a:endParaRPr lang="en-US" b="1" i="1" dirty="0"/>
          </a:p>
          <a:p>
            <a:pPr>
              <a:lnSpc>
                <a:spcPct val="80000"/>
              </a:lnSpc>
            </a:pPr>
            <a:r>
              <a:rPr lang="en-US" sz="2800" b="1" i="1" dirty="0" smtClean="0"/>
              <a:t>Volunteers at every level of the organization</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92D050"/>
                </a:solidFill>
              </a:rPr>
              <a:t>Start Your Own Program </a:t>
            </a:r>
            <a:r>
              <a:rPr lang="en-US" dirty="0" smtClean="0"/>
              <a:t>- 2</a:t>
            </a:r>
            <a:endParaRPr lang="en-US" dirty="0"/>
          </a:p>
        </p:txBody>
      </p:sp>
      <p:sp>
        <p:nvSpPr>
          <p:cNvPr id="3" name="Content Placeholder 2"/>
          <p:cNvSpPr>
            <a:spLocks noGrp="1"/>
          </p:cNvSpPr>
          <p:nvPr>
            <p:ph idx="1"/>
          </p:nvPr>
        </p:nvSpPr>
        <p:spPr/>
        <p:txBody>
          <a:bodyPr/>
          <a:lstStyle/>
          <a:p>
            <a:pPr>
              <a:lnSpc>
                <a:spcPct val="80000"/>
              </a:lnSpc>
            </a:pPr>
            <a:r>
              <a:rPr lang="en-US" sz="2000" dirty="0" smtClean="0"/>
              <a:t>We believe those most passionate about soccer have a duty to spread the world’s game to more people. There are two primary reasons underlying this belief.</a:t>
            </a:r>
            <a:br>
              <a:rPr lang="en-US" sz="2000" dirty="0" smtClean="0"/>
            </a:br>
            <a:endParaRPr lang="en-US" sz="2000" dirty="0" smtClean="0"/>
          </a:p>
          <a:p>
            <a:pPr>
              <a:lnSpc>
                <a:spcPct val="80000"/>
              </a:lnSpc>
            </a:pPr>
            <a:r>
              <a:rPr lang="en-US" sz="2000" dirty="0" smtClean="0"/>
              <a:t>The most important reason is the benefits a high level activity provides to the youth involved.  Study after study show youth with involvement in a high level activity have better grades, better health, higher self esteem and are less likely to engage in the taking of drugs and alcohol. </a:t>
            </a:r>
          </a:p>
          <a:p>
            <a:pPr>
              <a:lnSpc>
                <a:spcPct val="80000"/>
              </a:lnSpc>
            </a:pPr>
            <a:endParaRPr lang="en-US" sz="2000" dirty="0" smtClean="0"/>
          </a:p>
          <a:p>
            <a:pPr>
              <a:lnSpc>
                <a:spcPct val="80000"/>
              </a:lnSpc>
            </a:pPr>
            <a:r>
              <a:rPr lang="en-US" sz="2000" dirty="0" smtClean="0"/>
              <a:t>The second reason passionate soccer people have a duty to spread soccer is their own Club’s progress and health. If you are a board member, coach, manager or a parent you have a duty to help your Club make progress towards </a:t>
            </a:r>
            <a:r>
              <a:rPr lang="en-US" sz="2000" u="sng" dirty="0" smtClean="0"/>
              <a:t>a brighter future for more players</a:t>
            </a:r>
            <a:r>
              <a:rPr lang="en-US" sz="2000" dirty="0" smtClean="0"/>
              <a:t>. A great way to help your Club make this progress and remain healthy is to invest in your base</a:t>
            </a:r>
            <a:r>
              <a:rPr lang="en-US" dirty="0" smtClean="0"/>
              <a:t>.</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92D050"/>
                </a:solidFill>
              </a:rPr>
              <a:t>Start Your Own Program </a:t>
            </a:r>
            <a:r>
              <a:rPr lang="en-US" dirty="0" smtClean="0"/>
              <a:t>- 3</a:t>
            </a:r>
            <a:endParaRPr lang="en-US" dirty="0"/>
          </a:p>
        </p:txBody>
      </p:sp>
      <p:sp>
        <p:nvSpPr>
          <p:cNvPr id="3" name="Content Placeholder 2"/>
          <p:cNvSpPr>
            <a:spLocks noGrp="1"/>
          </p:cNvSpPr>
          <p:nvPr>
            <p:ph idx="1"/>
          </p:nvPr>
        </p:nvSpPr>
        <p:spPr>
          <a:xfrm>
            <a:off x="152400" y="1600200"/>
            <a:ext cx="8686800" cy="4530725"/>
          </a:xfrm>
        </p:spPr>
        <p:txBody>
          <a:bodyPr/>
          <a:lstStyle/>
          <a:p>
            <a:pPr>
              <a:lnSpc>
                <a:spcPct val="90000"/>
              </a:lnSpc>
            </a:pPr>
            <a:r>
              <a:rPr lang="en-US" sz="2800" i="1" dirty="0" smtClean="0"/>
              <a:t>Football associations that are serious about the game's health and growth are duty-bound to promote mass participation and interest…</a:t>
            </a:r>
          </a:p>
          <a:p>
            <a:pPr>
              <a:lnSpc>
                <a:spcPct val="90000"/>
              </a:lnSpc>
            </a:pPr>
            <a:endParaRPr lang="en-US" sz="2800" i="1" dirty="0" smtClean="0"/>
          </a:p>
          <a:p>
            <a:pPr>
              <a:lnSpc>
                <a:spcPct val="90000"/>
              </a:lnSpc>
            </a:pPr>
            <a:r>
              <a:rPr lang="en-US" sz="2800" i="1" dirty="0" smtClean="0"/>
              <a:t>Grassroots football, which acts as a vehicle for social integration, health and happiness, is the aim.</a:t>
            </a:r>
          </a:p>
          <a:p>
            <a:pPr>
              <a:lnSpc>
                <a:spcPct val="90000"/>
              </a:lnSpc>
            </a:pPr>
            <a:r>
              <a:rPr lang="en-US" sz="2800" i="1" dirty="0" smtClean="0"/>
              <a:t> </a:t>
            </a:r>
          </a:p>
          <a:p>
            <a:pPr>
              <a:lnSpc>
                <a:spcPct val="90000"/>
              </a:lnSpc>
            </a:pPr>
            <a:r>
              <a:rPr lang="en-US" sz="2800" i="1" dirty="0" smtClean="0"/>
              <a:t>As a by-product, talents will emerge</a:t>
            </a:r>
            <a:r>
              <a:rPr lang="en-US" sz="2800" dirty="0" smtClean="0"/>
              <a:t> </a:t>
            </a:r>
            <a:br>
              <a:rPr lang="en-US" sz="2800" dirty="0" smtClean="0"/>
            </a:br>
            <a:endParaRPr lang="en-US" sz="2800" dirty="0" smtClean="0"/>
          </a:p>
          <a:p>
            <a:pPr>
              <a:lnSpc>
                <a:spcPct val="9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382000" cy="1139825"/>
          </a:xfrm>
        </p:spPr>
        <p:txBody>
          <a:bodyPr/>
          <a:lstStyle/>
          <a:p>
            <a:r>
              <a:rPr lang="en-US" dirty="0" smtClean="0"/>
              <a:t>Designing a Grassroots Program</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Political support</a:t>
            </a:r>
          </a:p>
          <a:p>
            <a:pPr marL="457200" indent="-457200">
              <a:buFont typeface="+mj-lt"/>
              <a:buAutoNum type="arabicPeriod"/>
            </a:pPr>
            <a:r>
              <a:rPr lang="en-US" sz="2400" dirty="0" smtClean="0"/>
              <a:t>Grassroots philosophy and plan</a:t>
            </a:r>
          </a:p>
          <a:p>
            <a:pPr marL="457200" indent="-457200">
              <a:buFont typeface="+mj-lt"/>
              <a:buAutoNum type="arabicPeriod"/>
            </a:pPr>
            <a:r>
              <a:rPr lang="en-US" sz="2400" dirty="0" smtClean="0"/>
              <a:t>Grassroots administrator</a:t>
            </a:r>
          </a:p>
          <a:p>
            <a:pPr marL="457200" indent="-457200">
              <a:buFont typeface="+mj-lt"/>
              <a:buAutoNum type="arabicPeriod"/>
            </a:pPr>
            <a:r>
              <a:rPr lang="en-US" sz="2400" dirty="0" smtClean="0"/>
              <a:t>Grassroots leaders/ coaches</a:t>
            </a:r>
          </a:p>
          <a:p>
            <a:pPr marL="457200" indent="-457200">
              <a:buFont typeface="+mj-lt"/>
              <a:buAutoNum type="arabicPeriod"/>
            </a:pPr>
            <a:r>
              <a:rPr lang="en-US" sz="2400" dirty="0" smtClean="0"/>
              <a:t>Adequate grassroots facilities and equipment</a:t>
            </a:r>
          </a:p>
          <a:p>
            <a:pPr marL="457200" indent="-457200">
              <a:buFont typeface="+mj-lt"/>
              <a:buAutoNum type="arabicPeriod"/>
            </a:pPr>
            <a:r>
              <a:rPr lang="en-US" sz="2400" dirty="0" smtClean="0"/>
              <a:t>Grassroots structure</a:t>
            </a:r>
          </a:p>
          <a:p>
            <a:pPr marL="457200" indent="-457200">
              <a:buFont typeface="+mj-lt"/>
              <a:buAutoNum type="arabicPeriod"/>
            </a:pPr>
            <a:r>
              <a:rPr lang="en-US" sz="2400" dirty="0" smtClean="0"/>
              <a:t>Training material, promotional ideas</a:t>
            </a:r>
          </a:p>
          <a:p>
            <a:pPr marL="457200" indent="-457200">
              <a:buFont typeface="+mj-lt"/>
              <a:buAutoNum type="arabicPeriod"/>
            </a:pPr>
            <a:r>
              <a:rPr lang="en-US" sz="2400" dirty="0" smtClean="0"/>
              <a:t>Former players as grassroots ambassadors</a:t>
            </a:r>
          </a:p>
          <a:p>
            <a:pPr marL="457200" indent="-457200">
              <a:buFont typeface="+mj-lt"/>
              <a:buAutoNum type="arabicPeriod"/>
            </a:pPr>
            <a:r>
              <a:rPr lang="en-US" sz="2400" dirty="0" smtClean="0"/>
              <a:t>Grassroots targets</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Needs to Satisfy</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r>
              <a:rPr lang="en-US" sz="2400" dirty="0" smtClean="0"/>
              <a:t>Political / public support of grassroots program</a:t>
            </a:r>
            <a:endParaRPr lang="en-US" sz="2400" dirty="0"/>
          </a:p>
          <a:p>
            <a:pPr marL="457200" indent="-457200">
              <a:buFont typeface="+mj-lt"/>
              <a:buAutoNum type="arabicPeriod"/>
            </a:pPr>
            <a:endParaRPr lang="en-US" sz="2400" dirty="0" smtClean="0"/>
          </a:p>
          <a:p>
            <a:pPr marL="457200" indent="-457200">
              <a:buFont typeface="+mj-lt"/>
              <a:buAutoNum type="arabicPeriod"/>
            </a:pPr>
            <a:r>
              <a:rPr lang="en-US" sz="2400" dirty="0" smtClean="0"/>
              <a:t>An organization / structure to implement the schemes</a:t>
            </a:r>
          </a:p>
          <a:p>
            <a:pPr marL="457200" indent="-457200">
              <a:buFont typeface="+mj-lt"/>
              <a:buAutoNum type="arabicPeriod"/>
            </a:pPr>
            <a:endParaRPr lang="en-US" sz="2400" dirty="0"/>
          </a:p>
          <a:p>
            <a:pPr marL="457200" indent="-457200">
              <a:buFont typeface="+mj-lt"/>
              <a:buAutoNum type="arabicPeriod"/>
            </a:pPr>
            <a:r>
              <a:rPr lang="en-US" sz="2400" dirty="0" smtClean="0"/>
              <a:t>The technical know-how in the form of enlightened parents and trained coaches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Grassroots Soccer</a:t>
            </a:r>
            <a:endParaRPr lang="en-US" dirty="0"/>
          </a:p>
        </p:txBody>
      </p:sp>
      <p:sp>
        <p:nvSpPr>
          <p:cNvPr id="3" name="Content Placeholder 2"/>
          <p:cNvSpPr>
            <a:spLocks noGrp="1"/>
          </p:cNvSpPr>
          <p:nvPr>
            <p:ph idx="1"/>
          </p:nvPr>
        </p:nvSpPr>
        <p:spPr/>
        <p:txBody>
          <a:bodyPr/>
          <a:lstStyle/>
          <a:p>
            <a:r>
              <a:rPr lang="en-US" sz="2000" dirty="0" smtClean="0"/>
              <a:t>There is no precise recipe for success across a landscape so varied, with constantly changing and growing conditions.</a:t>
            </a:r>
          </a:p>
          <a:p>
            <a:endParaRPr lang="en-US" sz="2000" dirty="0"/>
          </a:p>
          <a:p>
            <a:r>
              <a:rPr lang="en-US" sz="2000" dirty="0" smtClean="0"/>
              <a:t>Combining knowledge from a variety of sources, a great deal of careful observation with practical knowledge will help.</a:t>
            </a:r>
          </a:p>
          <a:p>
            <a:endParaRPr lang="en-US" sz="2000" dirty="0"/>
          </a:p>
          <a:p>
            <a:r>
              <a:rPr lang="en-US" sz="2000" b="1" dirty="0" smtClean="0"/>
              <a:t>At grassroots level, there is no obvious reasons for conflicts to arise.  Good working relationships need to be built between clubs, based on respect for each other’s objectives</a:t>
            </a:r>
            <a:r>
              <a:rPr lang="en-US" sz="2000" dirty="0" smtClean="0"/>
              <a:t>.</a:t>
            </a:r>
          </a:p>
          <a:p>
            <a:endParaRPr lang="en-US" sz="2000" dirty="0"/>
          </a:p>
          <a:p>
            <a:r>
              <a:rPr lang="en-US" sz="2000" dirty="0" smtClean="0"/>
              <a:t>Grassroots must keep the base of the pyramid as wide as possible and to address the issue of dropouts in the 13-15 age group and maintain the objective of providing soccer to everyone who wants it.</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8839200" cy="1139825"/>
          </a:xfrm>
        </p:spPr>
        <p:txBody>
          <a:bodyPr/>
          <a:lstStyle/>
          <a:p>
            <a:r>
              <a:rPr lang="en-US" dirty="0" smtClean="0"/>
              <a:t>Grassroots Structure and Support</a:t>
            </a:r>
            <a:endParaRPr lang="en-US" dirty="0"/>
          </a:p>
        </p:txBody>
      </p:sp>
      <p:sp>
        <p:nvSpPr>
          <p:cNvPr id="3" name="Content Placeholder 2"/>
          <p:cNvSpPr>
            <a:spLocks noGrp="1"/>
          </p:cNvSpPr>
          <p:nvPr>
            <p:ph idx="1"/>
          </p:nvPr>
        </p:nvSpPr>
        <p:spPr/>
        <p:txBody>
          <a:bodyPr/>
          <a:lstStyle/>
          <a:p>
            <a:r>
              <a:rPr lang="en-US" sz="2400" u="sng" dirty="0" smtClean="0"/>
              <a:t>Establish the following</a:t>
            </a:r>
            <a:r>
              <a:rPr lang="en-US" sz="2400" dirty="0" smtClean="0"/>
              <a:t>:</a:t>
            </a:r>
          </a:p>
          <a:p>
            <a:endParaRPr lang="en-US" sz="2400" dirty="0"/>
          </a:p>
          <a:p>
            <a:r>
              <a:rPr lang="en-US" sz="2400" dirty="0" smtClean="0"/>
              <a:t>A grassroots committee</a:t>
            </a:r>
          </a:p>
          <a:p>
            <a:r>
              <a:rPr lang="en-US" sz="2400" dirty="0" smtClean="0"/>
              <a:t>A dedicated grassroots manager</a:t>
            </a:r>
          </a:p>
          <a:p>
            <a:r>
              <a:rPr lang="en-US" sz="2400" dirty="0" smtClean="0"/>
              <a:t>A grassroots strategy</a:t>
            </a:r>
          </a:p>
          <a:p>
            <a:r>
              <a:rPr lang="en-US" sz="2400" dirty="0" smtClean="0"/>
              <a:t>A grassroots budget</a:t>
            </a:r>
          </a:p>
          <a:p>
            <a:r>
              <a:rPr lang="en-US" sz="2400" dirty="0" smtClean="0"/>
              <a:t>Incorporate commercial sponsors and public funding</a:t>
            </a:r>
          </a:p>
          <a:p>
            <a:r>
              <a:rPr lang="en-US" sz="2400" dirty="0" smtClean="0"/>
              <a:t>Former players, politicians, celebrities</a:t>
            </a:r>
          </a:p>
          <a:p>
            <a:r>
              <a:rPr lang="en-US" sz="2400" dirty="0" smtClean="0"/>
              <a:t>Festivals, school projects, soccer schools, tournaments</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CCFF"/>
                </a:solidFill>
              </a:rPr>
              <a:t>Social Benefits</a:t>
            </a:r>
            <a:endParaRPr lang="en-US" dirty="0">
              <a:solidFill>
                <a:srgbClr val="00CCFF"/>
              </a:solidFill>
            </a:endParaRPr>
          </a:p>
        </p:txBody>
      </p:sp>
      <p:sp>
        <p:nvSpPr>
          <p:cNvPr id="3" name="Content Placeholder 2"/>
          <p:cNvSpPr>
            <a:spLocks noGrp="1"/>
          </p:cNvSpPr>
          <p:nvPr>
            <p:ph idx="1"/>
          </p:nvPr>
        </p:nvSpPr>
        <p:spPr>
          <a:xfrm>
            <a:off x="228600" y="1600200"/>
            <a:ext cx="8686800" cy="4530725"/>
          </a:xfrm>
        </p:spPr>
        <p:txBody>
          <a:bodyPr/>
          <a:lstStyle/>
          <a:p>
            <a:r>
              <a:rPr lang="en-US" sz="2000" dirty="0" smtClean="0"/>
              <a:t>Modern day children and teenagers have experienced a rapid change in the conditions of growing up – a process that has become more accelerated than ever before.</a:t>
            </a:r>
          </a:p>
          <a:p>
            <a:endParaRPr lang="en-US" sz="2000" dirty="0" smtClean="0"/>
          </a:p>
          <a:p>
            <a:r>
              <a:rPr lang="en-US" sz="2000" dirty="0" smtClean="0"/>
              <a:t>The change offers new opportunities, but also new burdens and threats which their parents were not exposed to –</a:t>
            </a:r>
          </a:p>
          <a:p>
            <a:endParaRPr lang="en-US" sz="2000" dirty="0"/>
          </a:p>
          <a:p>
            <a:r>
              <a:rPr lang="en-US" sz="2000" dirty="0" smtClean="0"/>
              <a:t>New pressures in many forms, accompanied by fear of failure.</a:t>
            </a:r>
          </a:p>
          <a:p>
            <a:r>
              <a:rPr lang="en-US" sz="2000" dirty="0" smtClean="0"/>
              <a:t>Many players drop out of soccer today because they were subs on their teams and not given enough opportunities to play.</a:t>
            </a:r>
          </a:p>
          <a:p>
            <a:endParaRPr lang="en-US" sz="2000" dirty="0"/>
          </a:p>
          <a:p>
            <a:r>
              <a:rPr lang="en-US" sz="2000" dirty="0" smtClean="0"/>
              <a:t>The percentage of children and teenagers with social problems, emotional disturbances and physical impediments continues to grow. </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a:t>UEFA Grassroots </a:t>
            </a:r>
            <a:br>
              <a:rPr lang="en-US" sz="4000"/>
            </a:br>
            <a:r>
              <a:rPr lang="en-US" sz="4000"/>
              <a:t>Picture of the Year</a:t>
            </a:r>
          </a:p>
        </p:txBody>
      </p:sp>
      <p:pic>
        <p:nvPicPr>
          <p:cNvPr id="11268" name="Picture 4" descr="image002"/>
          <p:cNvPicPr>
            <a:picLocks noGrp="1" noChangeAspect="1" noChangeArrowheads="1"/>
          </p:cNvPicPr>
          <p:nvPr>
            <p:ph type="body" idx="1"/>
          </p:nvPr>
        </p:nvPicPr>
        <p:blipFill>
          <a:blip r:embed="rId2"/>
          <a:srcRect/>
          <a:stretch>
            <a:fillRect/>
          </a:stretch>
        </p:blipFill>
        <p:spPr>
          <a:xfrm>
            <a:off x="2946400" y="1600200"/>
            <a:ext cx="3251200" cy="4530725"/>
          </a:xfrm>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CCFF"/>
                </a:solidFill>
              </a:rPr>
              <a:t>Social Benefits - 2</a:t>
            </a:r>
            <a:endParaRPr lang="en-US" dirty="0">
              <a:solidFill>
                <a:srgbClr val="00CCFF"/>
              </a:solidFill>
            </a:endParaRPr>
          </a:p>
        </p:txBody>
      </p:sp>
      <p:sp>
        <p:nvSpPr>
          <p:cNvPr id="3" name="Content Placeholder 2"/>
          <p:cNvSpPr>
            <a:spLocks noGrp="1"/>
          </p:cNvSpPr>
          <p:nvPr>
            <p:ph idx="1"/>
          </p:nvPr>
        </p:nvSpPr>
        <p:spPr>
          <a:xfrm>
            <a:off x="457200" y="1600200"/>
            <a:ext cx="8382000" cy="4530725"/>
          </a:xfrm>
        </p:spPr>
        <p:txBody>
          <a:bodyPr/>
          <a:lstStyle/>
          <a:p>
            <a:r>
              <a:rPr lang="en-US" sz="2000" dirty="0" smtClean="0"/>
              <a:t>Mastering the typical adolescent crises and constructing an identity are core issues.</a:t>
            </a:r>
          </a:p>
          <a:p>
            <a:endParaRPr lang="en-US" sz="2000" dirty="0"/>
          </a:p>
          <a:p>
            <a:r>
              <a:rPr lang="en-US" sz="2000" dirty="0" smtClean="0"/>
              <a:t>The team structure of a soccer club is important for personality and identity development.  Research indicates that young people in a sports organization can be distinguished in a positive way from those who have left the organization or never been a member.</a:t>
            </a:r>
          </a:p>
          <a:p>
            <a:endParaRPr lang="en-US" sz="2000" dirty="0"/>
          </a:p>
          <a:p>
            <a:r>
              <a:rPr lang="en-US" sz="2000" dirty="0" smtClean="0"/>
              <a:t>Participation in sports contributes to the young person bearing lighter loads of physical, psychological and social stress than their non-sporting classmates.  Participation in sports also offers opportunities for positive expression and the possibility to dismantle certain negative stresses.  Also allows for social integration.</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smtClean="0">
                <a:solidFill>
                  <a:srgbClr val="D60093"/>
                </a:solidFill>
              </a:rPr>
              <a:t>Catchy Titles</a:t>
            </a:r>
            <a:r>
              <a:rPr lang="en-US" dirty="0" smtClean="0"/>
              <a:t>’</a:t>
            </a:r>
            <a:endParaRPr lang="en-US" dirty="0"/>
          </a:p>
        </p:txBody>
      </p:sp>
      <p:sp>
        <p:nvSpPr>
          <p:cNvPr id="3" name="Content Placeholder 2"/>
          <p:cNvSpPr>
            <a:spLocks noGrp="1"/>
          </p:cNvSpPr>
          <p:nvPr>
            <p:ph idx="1"/>
          </p:nvPr>
        </p:nvSpPr>
        <p:spPr>
          <a:xfrm>
            <a:off x="457200" y="1600200"/>
            <a:ext cx="8229600" cy="5029200"/>
          </a:xfrm>
        </p:spPr>
        <p:txBody>
          <a:bodyPr/>
          <a:lstStyle/>
          <a:p>
            <a:r>
              <a:rPr lang="en-US" sz="2400" dirty="0" smtClean="0"/>
              <a:t>McDonald’s Football Celebration</a:t>
            </a:r>
          </a:p>
          <a:p>
            <a:r>
              <a:rPr lang="en-US" sz="2400" dirty="0" smtClean="0"/>
              <a:t>Football Without Limits</a:t>
            </a:r>
          </a:p>
          <a:p>
            <a:r>
              <a:rPr lang="en-US" sz="2400" dirty="0" smtClean="0"/>
              <a:t>Cup of Hope</a:t>
            </a:r>
          </a:p>
          <a:p>
            <a:r>
              <a:rPr lang="en-US" sz="2400" dirty="0" smtClean="0"/>
              <a:t>Fun Football</a:t>
            </a:r>
          </a:p>
          <a:p>
            <a:r>
              <a:rPr lang="en-US" sz="2400" dirty="0" smtClean="0"/>
              <a:t>All Stars Football Carnival</a:t>
            </a:r>
          </a:p>
          <a:p>
            <a:r>
              <a:rPr lang="en-US" sz="2400" dirty="0" smtClean="0"/>
              <a:t>Let’s Bring Joy to the Children</a:t>
            </a:r>
          </a:p>
          <a:p>
            <a:r>
              <a:rPr lang="en-US" sz="2400" dirty="0" smtClean="0"/>
              <a:t>Together We Are a Team</a:t>
            </a:r>
          </a:p>
          <a:p>
            <a:r>
              <a:rPr lang="en-US" sz="2400" dirty="0" smtClean="0"/>
              <a:t>Have Faith in Yourself</a:t>
            </a:r>
          </a:p>
          <a:p>
            <a:r>
              <a:rPr lang="en-US" sz="2400" dirty="0" smtClean="0"/>
              <a:t>Girls Only Road-show</a:t>
            </a:r>
          </a:p>
          <a:p>
            <a:r>
              <a:rPr lang="en-US" sz="2400" dirty="0" smtClean="0"/>
              <a:t>Young Champions</a:t>
            </a:r>
          </a:p>
          <a:p>
            <a:r>
              <a:rPr lang="en-US" sz="2400" dirty="0" err="1" smtClean="0"/>
              <a:t>Starball</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Approaching Sponsors</a:t>
            </a:r>
            <a:endParaRPr lang="en-US" dirty="0">
              <a:solidFill>
                <a:srgbClr val="008000"/>
              </a:solidFill>
            </a:endParaRPr>
          </a:p>
        </p:txBody>
      </p:sp>
      <p:sp>
        <p:nvSpPr>
          <p:cNvPr id="3" name="Content Placeholder 2"/>
          <p:cNvSpPr>
            <a:spLocks noGrp="1"/>
          </p:cNvSpPr>
          <p:nvPr>
            <p:ph idx="1"/>
          </p:nvPr>
        </p:nvSpPr>
        <p:spPr>
          <a:xfrm>
            <a:off x="0" y="1600200"/>
            <a:ext cx="9144000" cy="4530725"/>
          </a:xfrm>
        </p:spPr>
        <p:txBody>
          <a:bodyPr/>
          <a:lstStyle/>
          <a:p>
            <a:r>
              <a:rPr lang="en-US" sz="2000" u="sng" dirty="0" smtClean="0"/>
              <a:t>Forge links with the following</a:t>
            </a:r>
            <a:r>
              <a:rPr lang="en-US" sz="2000" dirty="0" smtClean="0"/>
              <a:t>:</a:t>
            </a:r>
          </a:p>
          <a:p>
            <a:r>
              <a:rPr lang="en-US" sz="2000" dirty="0" smtClean="0"/>
              <a:t>Agencies dealing with sport, education, health, welfare, crime, drugs, homeless, anti-social behavior, rehabilitation programs, and refugees  -- </a:t>
            </a:r>
          </a:p>
          <a:p>
            <a:r>
              <a:rPr lang="en-US" sz="2000" b="1" dirty="0" smtClean="0"/>
              <a:t>all of whom stand to gain from grassroots soccer projects</a:t>
            </a:r>
            <a:r>
              <a:rPr lang="en-US" sz="2000" dirty="0" smtClean="0"/>
              <a:t>.</a:t>
            </a:r>
          </a:p>
          <a:p>
            <a:endParaRPr lang="en-US" sz="2000" dirty="0"/>
          </a:p>
          <a:p>
            <a:r>
              <a:rPr lang="en-US" sz="2000" dirty="0" smtClean="0"/>
              <a:t>Provide compelling data of how grassroots schemes contribute to different government priorities and objectives.</a:t>
            </a:r>
          </a:p>
          <a:p>
            <a:endParaRPr lang="en-US" sz="2000" dirty="0"/>
          </a:p>
          <a:p>
            <a:r>
              <a:rPr lang="en-US" sz="2000" dirty="0" smtClean="0"/>
              <a:t>Maximize dialogue, develop detailed action plans involving key partners, train staff members to deal with ‘political relationships’, </a:t>
            </a:r>
          </a:p>
          <a:p>
            <a:endParaRPr lang="en-US" sz="2000" dirty="0"/>
          </a:p>
          <a:p>
            <a:r>
              <a:rPr lang="en-US" sz="2000" dirty="0" smtClean="0"/>
              <a:t>Use major international events or tournaments to raise the profile of grassroots soccer</a:t>
            </a:r>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r>
              <a:rPr lang="en-US" sz="4000" dirty="0" smtClean="0">
                <a:solidFill>
                  <a:srgbClr val="FF9900"/>
                </a:solidFill>
              </a:rPr>
              <a:t>Big Time + Small Time = Great Time</a:t>
            </a:r>
            <a:endParaRPr lang="en-US" sz="4000" dirty="0">
              <a:solidFill>
                <a:srgbClr val="FF9900"/>
              </a:solidFill>
            </a:endParaRPr>
          </a:p>
        </p:txBody>
      </p:sp>
      <p:sp>
        <p:nvSpPr>
          <p:cNvPr id="3" name="Content Placeholder 2"/>
          <p:cNvSpPr>
            <a:spLocks noGrp="1"/>
          </p:cNvSpPr>
          <p:nvPr>
            <p:ph idx="1"/>
          </p:nvPr>
        </p:nvSpPr>
        <p:spPr/>
        <p:txBody>
          <a:bodyPr/>
          <a:lstStyle/>
          <a:p>
            <a:r>
              <a:rPr lang="en-US" sz="2000" dirty="0" smtClean="0"/>
              <a:t>UEFA sponsors a 24-hour 5 a side match at the sight of the Champions League Final contested in shifts of around 1,000 players representing the two teams in the Final.  Boys and girls of all ages participate and get to meet the star players from the real teams of the Final.</a:t>
            </a:r>
          </a:p>
          <a:p>
            <a:endParaRPr lang="en-US" sz="2000" dirty="0"/>
          </a:p>
          <a:p>
            <a:r>
              <a:rPr lang="en-US" sz="2000" dirty="0" smtClean="0"/>
              <a:t>In Istanbul in 2005, 850 goals were scored and the final score of the match was 427 to 423.  The last Final in Moscow saw Red Square turn into a </a:t>
            </a:r>
            <a:r>
              <a:rPr lang="en-US" sz="2000" dirty="0" err="1" smtClean="0"/>
              <a:t>Footballing</a:t>
            </a:r>
            <a:r>
              <a:rPr lang="en-US" sz="2000" dirty="0" smtClean="0"/>
              <a:t> Festival with a 5 a side pitch made to look like the real match pitch.</a:t>
            </a:r>
          </a:p>
          <a:p>
            <a:endParaRPr lang="en-US" sz="2000" dirty="0"/>
          </a:p>
          <a:p>
            <a:r>
              <a:rPr lang="en-US" sz="2000" dirty="0" smtClean="0"/>
              <a:t>  </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Yesterday’s Child</a:t>
            </a:r>
            <a:endParaRPr lang="en-US" dirty="0">
              <a:solidFill>
                <a:srgbClr val="3366FF"/>
              </a:solidFill>
            </a:endParaRPr>
          </a:p>
        </p:txBody>
      </p:sp>
      <p:sp>
        <p:nvSpPr>
          <p:cNvPr id="3" name="Content Placeholder 2"/>
          <p:cNvSpPr>
            <a:spLocks noGrp="1"/>
          </p:cNvSpPr>
          <p:nvPr>
            <p:ph idx="1"/>
          </p:nvPr>
        </p:nvSpPr>
        <p:spPr/>
        <p:txBody>
          <a:bodyPr/>
          <a:lstStyle/>
          <a:p>
            <a:r>
              <a:rPr lang="en-US" sz="2000" dirty="0" smtClean="0"/>
              <a:t>Played soccer in the streets --  street motivation was intrinsic, with a love of the game and a fascination with the ball, the main reasons to play.   If soccer was in your blood before the age of 12, it was there for life.</a:t>
            </a:r>
          </a:p>
          <a:p>
            <a:endParaRPr lang="en-US" sz="2000" dirty="0"/>
          </a:p>
          <a:p>
            <a:r>
              <a:rPr lang="en-US" sz="2000" dirty="0" smtClean="0"/>
              <a:t>Yesterday’s child learned to be self-sufficient, today’s child learns to be passive.  </a:t>
            </a:r>
          </a:p>
          <a:p>
            <a:endParaRPr lang="en-US" sz="2000" dirty="0"/>
          </a:p>
          <a:p>
            <a:r>
              <a:rPr lang="en-US" sz="2000" dirty="0" smtClean="0"/>
              <a:t>Free play must be part of the developmental process if spontaneity, independence and free expression are to be nurtured.</a:t>
            </a:r>
          </a:p>
          <a:p>
            <a:endParaRPr lang="en-US" sz="2000" dirty="0"/>
          </a:p>
          <a:p>
            <a:r>
              <a:rPr lang="en-US" sz="2000" dirty="0" smtClean="0"/>
              <a:t>Yesterday’s child learned by trial and error, by experimenting, by constant practice.</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Yesterday’s Child - 2</a:t>
            </a:r>
            <a:endParaRPr lang="en-US" dirty="0">
              <a:solidFill>
                <a:srgbClr val="3366FF"/>
              </a:solidFill>
            </a:endParaRPr>
          </a:p>
        </p:txBody>
      </p:sp>
      <p:sp>
        <p:nvSpPr>
          <p:cNvPr id="3" name="Content Placeholder 2"/>
          <p:cNvSpPr>
            <a:spLocks noGrp="1"/>
          </p:cNvSpPr>
          <p:nvPr>
            <p:ph idx="1"/>
          </p:nvPr>
        </p:nvSpPr>
        <p:spPr/>
        <p:txBody>
          <a:bodyPr/>
          <a:lstStyle/>
          <a:p>
            <a:r>
              <a:rPr lang="en-US" sz="2000" dirty="0" smtClean="0"/>
              <a:t>Yesterday’s child loved tricks and clever moves, they were hungry for imaginative moves and adventurous play.  Today coaches need to create small-sided games that encourage children to find solutions to the game’s problems.</a:t>
            </a:r>
          </a:p>
          <a:p>
            <a:endParaRPr lang="en-US" sz="2000" dirty="0"/>
          </a:p>
          <a:p>
            <a:r>
              <a:rPr lang="en-US" sz="2000" dirty="0" smtClean="0"/>
              <a:t>Yesterday’s child lived in a different world – an imperfect world of modest means and poor infrastructure, where soccer became entertainment and social interaction and creative expression.  Today’s child is bombarded by electronic and sporting options.</a:t>
            </a:r>
          </a:p>
          <a:p>
            <a:endParaRPr lang="en-US" sz="2000" dirty="0"/>
          </a:p>
          <a:p>
            <a:r>
              <a:rPr lang="en-US" sz="2000" dirty="0" smtClean="0"/>
              <a:t>Today’s players need to learn more about self-reliance, commitment, and free expression from the passionate young dreamers who played under the streetlights in the past.</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0" y="0"/>
          <a:ext cx="9144000" cy="6553200"/>
        </p:xfrm>
        <a:graphic>
          <a:graphicData uri="http://schemas.openxmlformats.org/presentationml/2006/ole">
            <p:oleObj spid="_x0000_s21506" name="Acrobat Document" r:id="rId3" imgW="8010449" imgH="5667146" progId="AcroExch.Document.7">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is Grassroots Success ?</a:t>
            </a:r>
            <a:endParaRPr lang="en-US" dirty="0">
              <a:solidFill>
                <a:srgbClr val="FF0000"/>
              </a:solidFill>
            </a:endParaRPr>
          </a:p>
        </p:txBody>
      </p:sp>
      <p:sp>
        <p:nvSpPr>
          <p:cNvPr id="3" name="Content Placeholder 2"/>
          <p:cNvSpPr>
            <a:spLocks noGrp="1"/>
          </p:cNvSpPr>
          <p:nvPr>
            <p:ph idx="1"/>
          </p:nvPr>
        </p:nvSpPr>
        <p:spPr/>
        <p:txBody>
          <a:bodyPr/>
          <a:lstStyle/>
          <a:p>
            <a:r>
              <a:rPr lang="en-US" sz="2000" dirty="0" smtClean="0"/>
              <a:t>One of the primary objectives is to avoid subjecting youngsters to ‘performance pressure’ and to allow them to enjoy a game of soccer on their terms/</a:t>
            </a:r>
          </a:p>
          <a:p>
            <a:endParaRPr lang="en-US" sz="2000" dirty="0"/>
          </a:p>
          <a:p>
            <a:r>
              <a:rPr lang="en-US" sz="2000" dirty="0" smtClean="0"/>
              <a:t>Up until the age of 11 or 12 – ‘success’ can be measured by the level of participation, the fun and friendships created in the soccer environment.</a:t>
            </a:r>
          </a:p>
          <a:p>
            <a:endParaRPr lang="en-US" sz="2000" dirty="0"/>
          </a:p>
          <a:p>
            <a:r>
              <a:rPr lang="en-US" sz="2000" dirty="0" smtClean="0"/>
              <a:t>Beyond that there are various yardsticks to measure ‘success’.  The basic idea is that every individual should have optimal chances to satisfy their needs and ambitions and perform effectively within the team framework.</a:t>
            </a:r>
          </a:p>
          <a:p>
            <a:r>
              <a:rPr lang="en-US" sz="2000" dirty="0" smtClean="0"/>
              <a:t>  </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382000" cy="1139825"/>
          </a:xfrm>
        </p:spPr>
        <p:txBody>
          <a:bodyPr/>
          <a:lstStyle/>
          <a:p>
            <a:r>
              <a:rPr lang="en-US" dirty="0" smtClean="0">
                <a:solidFill>
                  <a:srgbClr val="FF0000"/>
                </a:solidFill>
              </a:rPr>
              <a:t>What is Grassroots Success ? -2</a:t>
            </a:r>
            <a:endParaRPr lang="en-US" dirty="0">
              <a:solidFill>
                <a:srgbClr val="FF0000"/>
              </a:solidFill>
            </a:endParaRPr>
          </a:p>
        </p:txBody>
      </p:sp>
      <p:sp>
        <p:nvSpPr>
          <p:cNvPr id="3" name="Content Placeholder 2"/>
          <p:cNvSpPr>
            <a:spLocks noGrp="1"/>
          </p:cNvSpPr>
          <p:nvPr>
            <p:ph idx="1"/>
          </p:nvPr>
        </p:nvSpPr>
        <p:spPr>
          <a:xfrm>
            <a:off x="152400" y="1600200"/>
            <a:ext cx="8686800" cy="4530725"/>
          </a:xfrm>
        </p:spPr>
        <p:txBody>
          <a:bodyPr/>
          <a:lstStyle/>
          <a:p>
            <a:r>
              <a:rPr lang="en-US" dirty="0" smtClean="0"/>
              <a:t>‘</a:t>
            </a:r>
            <a:r>
              <a:rPr lang="en-US" sz="2000" dirty="0" smtClean="0"/>
              <a:t>Success’ in grassroots soccer is very relative to the ability and ambition of the individual player.  For some it is to move to a higher level to progress and further develop their game.  For others it is continued enjoyment from playing with their friends on a  more limited basis </a:t>
            </a:r>
          </a:p>
          <a:p>
            <a:endParaRPr lang="en-US" sz="2000" dirty="0"/>
          </a:p>
          <a:p>
            <a:r>
              <a:rPr lang="en-US" sz="2000" dirty="0" smtClean="0"/>
              <a:t>Success should be considered as giving everyone the opportunities to play and to take part in social activities built upon the foundation of team spirit.</a:t>
            </a:r>
          </a:p>
          <a:p>
            <a:endParaRPr lang="en-US" sz="2000" dirty="0"/>
          </a:p>
          <a:p>
            <a:r>
              <a:rPr lang="en-US" sz="2000" b="1" dirty="0" smtClean="0"/>
              <a:t>Grassroots success is about pinpointing the needs and investing time and effort in catering to those needs in a way that will allow as many people as possible to continue in the game for as long as they want.</a:t>
            </a:r>
            <a:endParaRPr lang="en-US" sz="2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Quality or Quantity ?  Both !!</a:t>
            </a:r>
            <a:endParaRPr lang="en-US" dirty="0">
              <a:solidFill>
                <a:srgbClr val="FFC000"/>
              </a:solidFill>
            </a:endParaRPr>
          </a:p>
        </p:txBody>
      </p:sp>
      <p:sp>
        <p:nvSpPr>
          <p:cNvPr id="3" name="Content Placeholder 2"/>
          <p:cNvSpPr>
            <a:spLocks noGrp="1"/>
          </p:cNvSpPr>
          <p:nvPr>
            <p:ph idx="1"/>
          </p:nvPr>
        </p:nvSpPr>
        <p:spPr/>
        <p:txBody>
          <a:bodyPr/>
          <a:lstStyle/>
          <a:p>
            <a:r>
              <a:rPr lang="en-US" sz="2000" dirty="0" smtClean="0"/>
              <a:t>Starting with the premise that grassroots soccer is primarily a social activity and that many sectors of the community can become involved, you can combine quantity with quality.</a:t>
            </a:r>
          </a:p>
          <a:p>
            <a:endParaRPr lang="en-US" sz="2000" dirty="0"/>
          </a:p>
          <a:p>
            <a:r>
              <a:rPr lang="en-US" sz="2000" dirty="0" smtClean="0"/>
              <a:t>Setting targets create dynamics  -- growth, outcomes, healthy alternatives, solid educational platform for basic social and human values like tolerance and respect.</a:t>
            </a:r>
          </a:p>
          <a:p>
            <a:endParaRPr lang="en-US" sz="2000" dirty="0"/>
          </a:p>
          <a:p>
            <a:r>
              <a:rPr lang="en-US" sz="2000" dirty="0" smtClean="0"/>
              <a:t>Sponsors may more likely invest if they see the community involved and positive benefits being realized.</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What is Grassroots Soccer</a:t>
            </a:r>
            <a:endParaRPr lang="en-US" dirty="0">
              <a:solidFill>
                <a:srgbClr val="FFCC66"/>
              </a:solidFill>
            </a:endParaRPr>
          </a:p>
        </p:txBody>
      </p:sp>
      <p:sp>
        <p:nvSpPr>
          <p:cNvPr id="3" name="Content Placeholder 2"/>
          <p:cNvSpPr>
            <a:spLocks noGrp="1"/>
          </p:cNvSpPr>
          <p:nvPr>
            <p:ph idx="1"/>
          </p:nvPr>
        </p:nvSpPr>
        <p:spPr>
          <a:xfrm>
            <a:off x="457200" y="1600200"/>
            <a:ext cx="8686800" cy="4530725"/>
          </a:xfrm>
        </p:spPr>
        <p:txBody>
          <a:bodyPr/>
          <a:lstStyle/>
          <a:p>
            <a:r>
              <a:rPr lang="en-US" sz="2400" dirty="0" smtClean="0"/>
              <a:t>It is a question that must be answered with clarity and passion.</a:t>
            </a:r>
            <a:endParaRPr lang="en-US" sz="2400" dirty="0"/>
          </a:p>
          <a:p>
            <a:endParaRPr lang="en-US" sz="2400" dirty="0" smtClean="0"/>
          </a:p>
          <a:p>
            <a:r>
              <a:rPr lang="en-US" sz="2400" dirty="0" smtClean="0"/>
              <a:t>There must be a common understanding about its </a:t>
            </a:r>
            <a:r>
              <a:rPr lang="en-US" sz="2400" u="sng" dirty="0" smtClean="0"/>
              <a:t>purpose</a:t>
            </a:r>
            <a:r>
              <a:rPr lang="en-US" sz="2400" dirty="0" smtClean="0"/>
              <a:t>, </a:t>
            </a:r>
            <a:r>
              <a:rPr lang="en-US" sz="2400" u="sng" dirty="0" smtClean="0"/>
              <a:t>categories</a:t>
            </a:r>
            <a:r>
              <a:rPr lang="en-US" sz="2400" dirty="0" smtClean="0"/>
              <a:t>, </a:t>
            </a:r>
            <a:r>
              <a:rPr lang="en-US" sz="2400" u="sng" dirty="0" smtClean="0"/>
              <a:t>values</a:t>
            </a:r>
            <a:r>
              <a:rPr lang="en-US" sz="2400" dirty="0" smtClean="0"/>
              <a:t>, </a:t>
            </a:r>
            <a:r>
              <a:rPr lang="en-US" sz="2400" u="sng" dirty="0" smtClean="0"/>
              <a:t>importance</a:t>
            </a:r>
            <a:r>
              <a:rPr lang="en-US" sz="2400" dirty="0" smtClean="0"/>
              <a:t> and </a:t>
            </a:r>
            <a:r>
              <a:rPr lang="en-US" sz="2400" u="sng" dirty="0" smtClean="0"/>
              <a:t>its relationship with the top level.</a:t>
            </a:r>
          </a:p>
          <a:p>
            <a:endParaRPr lang="en-US" sz="2400" u="sng" dirty="0"/>
          </a:p>
          <a:p>
            <a:r>
              <a:rPr lang="en-US" sz="2400" u="sng" dirty="0" smtClean="0"/>
              <a:t>Soccer has 3 levels:</a:t>
            </a:r>
            <a:r>
              <a:rPr lang="en-US" sz="2400" dirty="0" smtClean="0"/>
              <a:t>  </a:t>
            </a:r>
          </a:p>
          <a:p>
            <a:r>
              <a:rPr lang="en-US" sz="2400" dirty="0" smtClean="0"/>
              <a:t>the professional game (stars) </a:t>
            </a:r>
          </a:p>
          <a:p>
            <a:r>
              <a:rPr lang="en-US" sz="2400" dirty="0" smtClean="0"/>
              <a:t>the top-class youth level (rising stars) </a:t>
            </a:r>
          </a:p>
          <a:p>
            <a:r>
              <a:rPr lang="en-US" sz="2400" dirty="0" smtClean="0"/>
              <a:t>the non-elite grassroots level</a:t>
            </a:r>
          </a:p>
          <a:p>
            <a:endParaRPr lang="en-US" sz="2800" dirty="0"/>
          </a:p>
          <a:p>
            <a:endParaRPr lang="en-US" sz="2800" dirty="0" smtClean="0"/>
          </a:p>
          <a:p>
            <a:endParaRPr lang="en-US" sz="2800" dirty="0"/>
          </a:p>
          <a:p>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 About Soccer Philosophy</a:t>
            </a:r>
            <a:endParaRPr lang="en-US" dirty="0"/>
          </a:p>
        </p:txBody>
      </p:sp>
      <p:sp>
        <p:nvSpPr>
          <p:cNvPr id="3" name="Content Placeholder 2"/>
          <p:cNvSpPr>
            <a:spLocks noGrp="1"/>
          </p:cNvSpPr>
          <p:nvPr>
            <p:ph idx="1"/>
          </p:nvPr>
        </p:nvSpPr>
        <p:spPr/>
        <p:txBody>
          <a:bodyPr/>
          <a:lstStyle/>
          <a:p>
            <a:pPr marL="514350" indent="-514350">
              <a:buNone/>
            </a:pPr>
            <a:endParaRPr lang="en-US" sz="2000" dirty="0" smtClean="0"/>
          </a:p>
          <a:p>
            <a:pPr marL="514350" indent="-514350">
              <a:buNone/>
            </a:pPr>
            <a:endParaRPr lang="en-US" sz="2000" dirty="0"/>
          </a:p>
          <a:p>
            <a:pPr marL="514350" indent="-514350">
              <a:buNone/>
            </a:pPr>
            <a:r>
              <a:rPr lang="en-US" sz="2000" dirty="0" smtClean="0"/>
              <a:t>1.     What do we believe in ?</a:t>
            </a:r>
          </a:p>
          <a:p>
            <a:pPr marL="514350" indent="-514350">
              <a:buNone/>
            </a:pPr>
            <a:r>
              <a:rPr lang="en-US" sz="2000" dirty="0">
                <a:solidFill>
                  <a:srgbClr val="FF0000"/>
                </a:solidFill>
              </a:rPr>
              <a:t> </a:t>
            </a:r>
            <a:r>
              <a:rPr lang="en-US" sz="2000" dirty="0" smtClean="0">
                <a:solidFill>
                  <a:srgbClr val="FF0000"/>
                </a:solidFill>
              </a:rPr>
              <a:t>       The power of soccer to make a difference in people’s lives</a:t>
            </a:r>
            <a:endParaRPr lang="en-US" sz="2000" dirty="0">
              <a:solidFill>
                <a:srgbClr val="FF0000"/>
              </a:solidFill>
            </a:endParaRPr>
          </a:p>
          <a:p>
            <a:pPr marL="514350" indent="-514350">
              <a:buFont typeface="+mj-lt"/>
              <a:buAutoNum type="arabicPeriod"/>
            </a:pPr>
            <a:endParaRPr lang="en-US" sz="2000" dirty="0" smtClean="0"/>
          </a:p>
          <a:p>
            <a:pPr marL="514350" indent="-514350">
              <a:buNone/>
            </a:pPr>
            <a:r>
              <a:rPr lang="en-US" sz="2000" dirty="0" smtClean="0"/>
              <a:t>2.     What do we value ?</a:t>
            </a:r>
          </a:p>
          <a:p>
            <a:pPr marL="514350" indent="-514350">
              <a:buNone/>
            </a:pPr>
            <a:r>
              <a:rPr lang="en-US" sz="2000" dirty="0" smtClean="0">
                <a:solidFill>
                  <a:srgbClr val="FF0000"/>
                </a:solidFill>
              </a:rPr>
              <a:t>        Value the game for its simplicity, passion, and creativity</a:t>
            </a:r>
          </a:p>
          <a:p>
            <a:pPr marL="514350" indent="-514350">
              <a:buNone/>
            </a:pPr>
            <a:endParaRPr lang="en-US" sz="2000" dirty="0">
              <a:solidFill>
                <a:srgbClr val="FF0000"/>
              </a:solidFill>
            </a:endParaRPr>
          </a:p>
          <a:p>
            <a:pPr marL="514350" indent="-514350">
              <a:buNone/>
            </a:pPr>
            <a:r>
              <a:rPr lang="en-US" sz="2000" dirty="0" smtClean="0"/>
              <a:t>3.     What do we see ahead ?   </a:t>
            </a:r>
          </a:p>
          <a:p>
            <a:pPr marL="514350" indent="-514350">
              <a:buNone/>
            </a:pPr>
            <a:r>
              <a:rPr lang="en-US" sz="2000" dirty="0" smtClean="0">
                <a:solidFill>
                  <a:srgbClr val="FF0000"/>
                </a:solidFill>
              </a:rPr>
              <a:t>        Soccer’s popularity increasing and its social impact expanding</a:t>
            </a:r>
            <a:endParaRPr lang="en-US" sz="2000" dirty="0">
              <a:solidFill>
                <a:srgbClr val="FF0000"/>
              </a:solidFill>
            </a:endParaRPr>
          </a:p>
          <a:p>
            <a:pPr marL="514350" indent="-514350">
              <a:buNone/>
            </a:pP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3300"/>
                </a:solidFill>
              </a:rPr>
              <a:t>Purpose of Grassroots Soccer</a:t>
            </a:r>
            <a:endParaRPr lang="en-US" u="sng" dirty="0">
              <a:solidFill>
                <a:srgbClr val="FF3300"/>
              </a:solidFill>
            </a:endParaRPr>
          </a:p>
        </p:txBody>
      </p:sp>
      <p:sp>
        <p:nvSpPr>
          <p:cNvPr id="3" name="Content Placeholder 2"/>
          <p:cNvSpPr>
            <a:spLocks noGrp="1"/>
          </p:cNvSpPr>
          <p:nvPr>
            <p:ph idx="1"/>
          </p:nvPr>
        </p:nvSpPr>
        <p:spPr>
          <a:xfrm>
            <a:off x="0" y="1600200"/>
            <a:ext cx="9144000" cy="5257800"/>
          </a:xfrm>
        </p:spPr>
        <p:txBody>
          <a:bodyPr/>
          <a:lstStyle/>
          <a:p>
            <a:r>
              <a:rPr lang="en-US" sz="2000" dirty="0" smtClean="0"/>
              <a:t>Encourage participation</a:t>
            </a:r>
          </a:p>
          <a:p>
            <a:endParaRPr lang="en-US" sz="2000" dirty="0"/>
          </a:p>
          <a:p>
            <a:r>
              <a:rPr lang="en-US" sz="2000" dirty="0" smtClean="0"/>
              <a:t>Promote a love of the game</a:t>
            </a:r>
          </a:p>
          <a:p>
            <a:endParaRPr lang="en-US" sz="2000" dirty="0"/>
          </a:p>
          <a:p>
            <a:r>
              <a:rPr lang="en-US" sz="2000" dirty="0" smtClean="0"/>
              <a:t>Introduce the skills and basic concepts to a new generation of players</a:t>
            </a:r>
          </a:p>
          <a:p>
            <a:endParaRPr lang="en-US" sz="2000" dirty="0"/>
          </a:p>
          <a:p>
            <a:r>
              <a:rPr lang="en-US" sz="2000" dirty="0" smtClean="0"/>
              <a:t>The grassroots environment is therefore a  place for everyone who wants to play, where integration and social skills  are fundamental</a:t>
            </a:r>
            <a:r>
              <a:rPr lang="en-US" sz="2400" dirty="0" smtClean="0"/>
              <a:t>.</a:t>
            </a:r>
          </a:p>
          <a:p>
            <a:endParaRPr lang="en-US" sz="2400" dirty="0" smtClean="0"/>
          </a:p>
          <a:p>
            <a:r>
              <a:rPr lang="en-US" sz="2000" dirty="0" smtClean="0"/>
              <a:t>Producing star players is a by-product of grassroots  --  elite player development is the responsibility of the club on more of a day to day basis</a:t>
            </a:r>
          </a:p>
          <a:p>
            <a:endParaRPr lang="en-US" sz="2400" dirty="0"/>
          </a:p>
          <a:p>
            <a:r>
              <a:rPr lang="en-US" sz="2000" dirty="0" smtClean="0"/>
              <a:t>The roots of the  game must not wither, they must be continually watered</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0" y="0"/>
          <a:ext cx="9144000" cy="6858000"/>
        </p:xfrm>
        <a:graphic>
          <a:graphicData uri="http://schemas.openxmlformats.org/presentationml/2006/ole">
            <p:oleObj spid="_x0000_s23554" name="Acrobat Document" r:id="rId3" imgW="8010449" imgH="5667146" progId="AcroExch.Document.7">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Levels of Play and Involvement</a:t>
            </a:r>
            <a:endParaRPr lang="en-US" dirty="0"/>
          </a:p>
        </p:txBody>
      </p:sp>
      <p:sp>
        <p:nvSpPr>
          <p:cNvPr id="3" name="Content Placeholder 2"/>
          <p:cNvSpPr>
            <a:spLocks noGrp="1"/>
          </p:cNvSpPr>
          <p:nvPr>
            <p:ph idx="1"/>
          </p:nvPr>
        </p:nvSpPr>
        <p:spPr/>
        <p:txBody>
          <a:bodyPr/>
          <a:lstStyle/>
          <a:p>
            <a:r>
              <a:rPr lang="en-US" sz="2800" dirty="0" smtClean="0"/>
              <a:t>Fundamental</a:t>
            </a:r>
          </a:p>
          <a:p>
            <a:r>
              <a:rPr lang="en-US" sz="2800" dirty="0" smtClean="0"/>
              <a:t>Intermediate</a:t>
            </a:r>
          </a:p>
          <a:p>
            <a:r>
              <a:rPr lang="en-US" sz="2800" dirty="0" smtClean="0"/>
              <a:t>Advanced (elite)</a:t>
            </a:r>
          </a:p>
          <a:p>
            <a:endParaRPr lang="en-US" sz="2800" dirty="0" smtClean="0"/>
          </a:p>
          <a:p>
            <a:r>
              <a:rPr lang="en-US" sz="2800" dirty="0" smtClean="0"/>
              <a:t>Grassroots   …….   Experience</a:t>
            </a:r>
          </a:p>
          <a:p>
            <a:r>
              <a:rPr lang="en-US" sz="2800" dirty="0" smtClean="0"/>
              <a:t>Recreational  </a:t>
            </a:r>
            <a:r>
              <a:rPr lang="en-US" sz="2800" dirty="0" smtClean="0"/>
              <a:t> …..   </a:t>
            </a:r>
            <a:r>
              <a:rPr lang="en-US" sz="2800" dirty="0" smtClean="0"/>
              <a:t>Fun</a:t>
            </a:r>
          </a:p>
          <a:p>
            <a:r>
              <a:rPr lang="en-US" sz="2800" dirty="0" smtClean="0"/>
              <a:t>Competitive  </a:t>
            </a:r>
            <a:r>
              <a:rPr lang="en-US" sz="2800" dirty="0" smtClean="0"/>
              <a:t> ……   </a:t>
            </a:r>
            <a:r>
              <a:rPr lang="en-US" sz="2800" dirty="0" smtClean="0"/>
              <a:t>Ambition</a:t>
            </a:r>
          </a:p>
          <a:p>
            <a:r>
              <a:rPr lang="en-US" sz="2800" dirty="0" smtClean="0"/>
              <a:t>Elite  </a:t>
            </a:r>
            <a:r>
              <a:rPr lang="en-US" sz="2800" dirty="0" smtClean="0"/>
              <a:t>……………..   Talent</a:t>
            </a:r>
            <a:r>
              <a:rPr lang="en-US" sz="2800" dirty="0" smtClean="0"/>
              <a:t>, Performance</a:t>
            </a:r>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efa-grassroots-logo-body"/>
          <p:cNvPicPr>
            <a:picLocks noChangeAspect="1" noChangeArrowheads="1"/>
          </p:cNvPicPr>
          <p:nvPr/>
        </p:nvPicPr>
        <p:blipFill>
          <a:blip r:embed="rId2"/>
          <a:srcRect/>
          <a:stretch>
            <a:fillRect/>
          </a:stretch>
        </p:blipFill>
        <p:spPr bwMode="auto">
          <a:xfrm>
            <a:off x="1905000" y="533400"/>
            <a:ext cx="527367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What is Grassroots Soccer - 2</a:t>
            </a:r>
            <a:endParaRPr lang="en-US" dirty="0">
              <a:solidFill>
                <a:srgbClr val="FFCC66"/>
              </a:solidFill>
            </a:endParaRPr>
          </a:p>
        </p:txBody>
      </p:sp>
      <p:sp>
        <p:nvSpPr>
          <p:cNvPr id="3" name="Content Placeholder 2"/>
          <p:cNvSpPr>
            <a:spLocks noGrp="1"/>
          </p:cNvSpPr>
          <p:nvPr>
            <p:ph idx="1"/>
          </p:nvPr>
        </p:nvSpPr>
        <p:spPr>
          <a:xfrm>
            <a:off x="304800" y="1600200"/>
            <a:ext cx="8839200" cy="4530725"/>
          </a:xfrm>
        </p:spPr>
        <p:txBody>
          <a:bodyPr/>
          <a:lstStyle/>
          <a:p>
            <a:r>
              <a:rPr lang="en-US" sz="2800" u="sng" dirty="0" smtClean="0"/>
              <a:t>For some it is</a:t>
            </a:r>
            <a:r>
              <a:rPr lang="en-US" sz="2800" dirty="0" smtClean="0"/>
              <a:t>:</a:t>
            </a:r>
          </a:p>
          <a:p>
            <a:r>
              <a:rPr lang="en-US" sz="2800" dirty="0" smtClean="0"/>
              <a:t>Recreational fun activities --  casual, friendly</a:t>
            </a:r>
          </a:p>
          <a:p>
            <a:pPr>
              <a:buNone/>
            </a:pPr>
            <a:endParaRPr lang="en-US" sz="2800" dirty="0" smtClean="0"/>
          </a:p>
          <a:p>
            <a:r>
              <a:rPr lang="en-US" sz="2800" dirty="0" smtClean="0"/>
              <a:t>School or club-based soccer  --  </a:t>
            </a:r>
          </a:p>
          <a:p>
            <a:pPr>
              <a:buNone/>
            </a:pPr>
            <a:r>
              <a:rPr lang="en-US" sz="2800" dirty="0"/>
              <a:t> </a:t>
            </a:r>
            <a:r>
              <a:rPr lang="en-US" sz="2800" dirty="0" smtClean="0"/>
              <a:t>   regular training and organized match schedule</a:t>
            </a:r>
          </a:p>
          <a:p>
            <a:endParaRPr lang="en-US" sz="2800" dirty="0" smtClean="0"/>
          </a:p>
          <a:p>
            <a:r>
              <a:rPr lang="en-US" sz="2800" dirty="0" smtClean="0"/>
              <a:t>Structured development program  --  </a:t>
            </a:r>
          </a:p>
          <a:p>
            <a:r>
              <a:rPr lang="en-US" sz="2800" dirty="0" smtClean="0"/>
              <a:t>for a limited number who show outstanding potential</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What is Grassroots Soccer - 3</a:t>
            </a:r>
            <a:endParaRPr lang="en-US" dirty="0">
              <a:solidFill>
                <a:srgbClr val="FFCC66"/>
              </a:solidFill>
            </a:endParaRPr>
          </a:p>
        </p:txBody>
      </p:sp>
      <p:sp>
        <p:nvSpPr>
          <p:cNvPr id="3" name="Content Placeholder 2"/>
          <p:cNvSpPr>
            <a:spLocks noGrp="1"/>
          </p:cNvSpPr>
          <p:nvPr>
            <p:ph idx="1"/>
          </p:nvPr>
        </p:nvSpPr>
        <p:spPr/>
        <p:txBody>
          <a:bodyPr/>
          <a:lstStyle/>
          <a:p>
            <a:r>
              <a:rPr lang="en-US" dirty="0" smtClean="0"/>
              <a:t>Grassroots soccer comes in a variety of packages and categories –</a:t>
            </a:r>
          </a:p>
          <a:p>
            <a:endParaRPr lang="en-US" dirty="0"/>
          </a:p>
          <a:p>
            <a:r>
              <a:rPr lang="en-US" dirty="0" smtClean="0"/>
              <a:t>Amateur clubs</a:t>
            </a:r>
          </a:p>
          <a:p>
            <a:r>
              <a:rPr lang="en-US" dirty="0" smtClean="0"/>
              <a:t>Schools, companies, other organizations</a:t>
            </a:r>
          </a:p>
          <a:p>
            <a:r>
              <a:rPr lang="en-US" dirty="0" err="1" smtClean="0"/>
              <a:t>Futsal</a:t>
            </a:r>
            <a:r>
              <a:rPr lang="en-US" dirty="0" smtClean="0"/>
              <a:t> </a:t>
            </a:r>
          </a:p>
          <a:p>
            <a:r>
              <a:rPr lang="en-US" dirty="0" smtClean="0"/>
              <a:t>Beach soccer</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What is Grassroots Soccer - 4</a:t>
            </a:r>
            <a:endParaRPr lang="en-US" dirty="0">
              <a:solidFill>
                <a:srgbClr val="FFCC66"/>
              </a:solidFill>
            </a:endParaRPr>
          </a:p>
        </p:txBody>
      </p:sp>
      <p:sp>
        <p:nvSpPr>
          <p:cNvPr id="3" name="Content Placeholder 2"/>
          <p:cNvSpPr>
            <a:spLocks noGrp="1"/>
          </p:cNvSpPr>
          <p:nvPr>
            <p:ph idx="1"/>
          </p:nvPr>
        </p:nvSpPr>
        <p:spPr>
          <a:xfrm>
            <a:off x="457200" y="1600200"/>
            <a:ext cx="8534400" cy="4530725"/>
          </a:xfrm>
        </p:spPr>
        <p:txBody>
          <a:bodyPr/>
          <a:lstStyle/>
          <a:p>
            <a:r>
              <a:rPr lang="en-US" i="1" u="sng" dirty="0" smtClean="0"/>
              <a:t>it’s much more than just winning and losing</a:t>
            </a:r>
          </a:p>
          <a:p>
            <a:endParaRPr lang="en-US" dirty="0" smtClean="0"/>
          </a:p>
          <a:p>
            <a:r>
              <a:rPr lang="en-US" dirty="0" smtClean="0"/>
              <a:t>Encourages social integration</a:t>
            </a:r>
          </a:p>
          <a:p>
            <a:r>
              <a:rPr lang="en-US" dirty="0" smtClean="0"/>
              <a:t>Creates a sense of community</a:t>
            </a:r>
          </a:p>
          <a:p>
            <a:r>
              <a:rPr lang="en-US" dirty="0" smtClean="0"/>
              <a:t>Supports health education</a:t>
            </a:r>
          </a:p>
          <a:p>
            <a:r>
              <a:rPr lang="en-US" dirty="0" smtClean="0"/>
              <a:t>Provides help for disadvantaged groups</a:t>
            </a:r>
          </a:p>
          <a:p>
            <a:endParaRPr lang="en-US" dirty="0"/>
          </a:p>
          <a:p>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C66"/>
                </a:solidFill>
              </a:rPr>
              <a:t>What is Grassroots Soccer - 5</a:t>
            </a:r>
            <a:endParaRPr lang="en-US" dirty="0">
              <a:solidFill>
                <a:srgbClr val="FFCC66"/>
              </a:solidFill>
            </a:endParaRPr>
          </a:p>
        </p:txBody>
      </p:sp>
      <p:sp>
        <p:nvSpPr>
          <p:cNvPr id="3" name="Content Placeholder 2"/>
          <p:cNvSpPr>
            <a:spLocks noGrp="1"/>
          </p:cNvSpPr>
          <p:nvPr>
            <p:ph idx="1"/>
          </p:nvPr>
        </p:nvSpPr>
        <p:spPr>
          <a:xfrm>
            <a:off x="228600" y="1600200"/>
            <a:ext cx="8915400" cy="4530725"/>
          </a:xfrm>
        </p:spPr>
        <p:txBody>
          <a:bodyPr/>
          <a:lstStyle/>
          <a:p>
            <a:r>
              <a:rPr lang="en-US" i="1" u="sng" dirty="0" smtClean="0"/>
              <a:t>Benefits to the game in general</a:t>
            </a:r>
          </a:p>
          <a:p>
            <a:endParaRPr lang="en-US" i="1" u="sng" dirty="0"/>
          </a:p>
          <a:p>
            <a:r>
              <a:rPr lang="en-US" dirty="0" smtClean="0"/>
              <a:t>Source of future fans, referees, administrators, soccer moms, officials, and sponsors…..     not to mention players</a:t>
            </a:r>
          </a:p>
          <a:p>
            <a:pPr>
              <a:buNone/>
            </a:pPr>
            <a:endParaRPr lang="en-US" dirty="0" smtClean="0"/>
          </a:p>
          <a:p>
            <a:r>
              <a:rPr lang="en-US" dirty="0" smtClean="0"/>
              <a:t>Encourage mass participation to keep people in the game as long as possible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6000" b="1">
                <a:solidFill>
                  <a:srgbClr val="00FF99"/>
                </a:solidFill>
                <a:latin typeface="Black Chancery" pitchFamily="2" charset="0"/>
              </a:rPr>
              <a:t>Grassroots Soccer</a:t>
            </a:r>
          </a:p>
        </p:txBody>
      </p:sp>
      <p:pic>
        <p:nvPicPr>
          <p:cNvPr id="16388" name="Picture 4" descr="image004"/>
          <p:cNvPicPr>
            <a:picLocks noGrp="1" noChangeAspect="1" noChangeArrowheads="1"/>
          </p:cNvPicPr>
          <p:nvPr>
            <p:ph type="body" idx="1"/>
          </p:nvPr>
        </p:nvPicPr>
        <p:blipFill>
          <a:blip r:embed="rId2"/>
          <a:srcRect/>
          <a:stretch>
            <a:fillRect/>
          </a:stretch>
        </p:blipFill>
        <p:spPr>
          <a:xfrm>
            <a:off x="0" y="1576388"/>
            <a:ext cx="9144000" cy="5265737"/>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395</TotalTime>
  <Words>2178</Words>
  <Application>Microsoft Office PowerPoint</Application>
  <PresentationFormat>On-screen Show (4:3)</PresentationFormat>
  <Paragraphs>311</Paragraphs>
  <Slides>44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Orbit</vt:lpstr>
      <vt:lpstr>Acrobat Document</vt:lpstr>
      <vt:lpstr>Grassroots Soccer</vt:lpstr>
      <vt:lpstr>Slide 2</vt:lpstr>
      <vt:lpstr>UEFA Grassroots  Picture of the Year</vt:lpstr>
      <vt:lpstr>What is Grassroots Soccer</vt:lpstr>
      <vt:lpstr>What is Grassroots Soccer - 2</vt:lpstr>
      <vt:lpstr>What is Grassroots Soccer - 3</vt:lpstr>
      <vt:lpstr>What is Grassroots Soccer - 4</vt:lpstr>
      <vt:lpstr>What is Grassroots Soccer - 5</vt:lpstr>
      <vt:lpstr>Grassroots Soccer</vt:lpstr>
      <vt:lpstr>Football is not a sport for the elite……</vt:lpstr>
      <vt:lpstr>Football is not a sport for the elite……</vt:lpstr>
      <vt:lpstr>The UEFA Grassroots Football</vt:lpstr>
      <vt:lpstr>Grassroots  philosophy / infrastructure</vt:lpstr>
      <vt:lpstr>Grassroots football is:</vt:lpstr>
      <vt:lpstr>The UEFA Grassroots Educational Aims:</vt:lpstr>
      <vt:lpstr>UEFA’s Role in Grassroots Development</vt:lpstr>
      <vt:lpstr>Slide 17</vt:lpstr>
      <vt:lpstr>UEFA Grassroots Charter </vt:lpstr>
      <vt:lpstr>Slide 19</vt:lpstr>
      <vt:lpstr>Growth of Grassroots Soccer</vt:lpstr>
      <vt:lpstr>EUFA’s 7 Star Rating Scale</vt:lpstr>
      <vt:lpstr>Start your own Grassroots Soccer Program!  For Soccer's Sake!</vt:lpstr>
      <vt:lpstr>Start Your Own Program - 2</vt:lpstr>
      <vt:lpstr>Start Your Own Program - 3</vt:lpstr>
      <vt:lpstr>Designing a Grassroots Program</vt:lpstr>
      <vt:lpstr>3 Needs to Satisfy</vt:lpstr>
      <vt:lpstr>Growing Grassroots Soccer</vt:lpstr>
      <vt:lpstr>Grassroots Structure and Support</vt:lpstr>
      <vt:lpstr>Social Benefits</vt:lpstr>
      <vt:lpstr>Social Benefits - 2</vt:lpstr>
      <vt:lpstr>‘Catchy Titles’</vt:lpstr>
      <vt:lpstr>Approaching Sponsors</vt:lpstr>
      <vt:lpstr>Big Time + Small Time = Great Time</vt:lpstr>
      <vt:lpstr>Yesterday’s Child</vt:lpstr>
      <vt:lpstr>Yesterday’s Child - 2</vt:lpstr>
      <vt:lpstr>Slide 36</vt:lpstr>
      <vt:lpstr>What is Grassroots Success ?</vt:lpstr>
      <vt:lpstr>What is Grassroots Success ? -2</vt:lpstr>
      <vt:lpstr>Quality or Quantity ?  Both !!</vt:lpstr>
      <vt:lpstr>3 ??? About Soccer Philosophy</vt:lpstr>
      <vt:lpstr>Purpose of Grassroots Soccer</vt:lpstr>
      <vt:lpstr>Slide 42</vt:lpstr>
      <vt:lpstr>Levels of Play and Involvement</vt:lpstr>
      <vt:lpstr>Slide 44</vt:lpstr>
    </vt:vector>
  </TitlesOfParts>
  <Company>CBC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Grassroots Soccer</dc:title>
  <dc:creator>Terry Michler</dc:creator>
  <cp:lastModifiedBy>terrymichler</cp:lastModifiedBy>
  <cp:revision>60</cp:revision>
  <dcterms:created xsi:type="dcterms:W3CDTF">2009-02-15T04:36:49Z</dcterms:created>
  <dcterms:modified xsi:type="dcterms:W3CDTF">2009-02-17T18:39:32Z</dcterms:modified>
</cp:coreProperties>
</file>