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5F332727-22C6-4814-A24C-4B845A05F1DA}" type="datetimeFigureOut">
              <a:rPr lang="en-US" smtClean="0"/>
              <a:pPr/>
              <a:t>3/3/2009</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BFF88B14-EC76-4233-ABF2-0487CD9279F6}"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F332727-22C6-4814-A24C-4B845A05F1DA}" type="datetimeFigureOut">
              <a:rPr lang="en-US" smtClean="0"/>
              <a:pPr/>
              <a:t>3/3/2009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FF88B14-EC76-4233-ABF2-0487CD9279F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F332727-22C6-4814-A24C-4B845A05F1DA}" type="datetimeFigureOut">
              <a:rPr lang="en-US" smtClean="0"/>
              <a:pPr/>
              <a:t>3/3/2009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FF88B14-EC76-4233-ABF2-0487CD9279F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F332727-22C6-4814-A24C-4B845A05F1DA}" type="datetimeFigureOut">
              <a:rPr lang="en-US" smtClean="0"/>
              <a:pPr/>
              <a:t>3/3/2009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FF88B14-EC76-4233-ABF2-0487CD9279F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F332727-22C6-4814-A24C-4B845A05F1DA}" type="datetimeFigureOut">
              <a:rPr lang="en-US" smtClean="0"/>
              <a:pPr/>
              <a:t>3/3/2009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FF88B14-EC76-4233-ABF2-0487CD9279F6}"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F332727-22C6-4814-A24C-4B845A05F1DA}" type="datetimeFigureOut">
              <a:rPr lang="en-US" smtClean="0"/>
              <a:pPr/>
              <a:t>3/3/2009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FF88B14-EC76-4233-ABF2-0487CD9279F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F332727-22C6-4814-A24C-4B845A05F1DA}" type="datetimeFigureOut">
              <a:rPr lang="en-US" smtClean="0"/>
              <a:pPr/>
              <a:t>3/3/2009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FF88B14-EC76-4233-ABF2-0487CD9279F6}"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F332727-22C6-4814-A24C-4B845A05F1DA}" type="datetimeFigureOut">
              <a:rPr lang="en-US" smtClean="0"/>
              <a:pPr/>
              <a:t>3/3/2009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FF88B14-EC76-4233-ABF2-0487CD9279F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F332727-22C6-4814-A24C-4B845A05F1DA}" type="datetimeFigureOut">
              <a:rPr lang="en-US" smtClean="0"/>
              <a:pPr/>
              <a:t>3/3/2009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FF88B14-EC76-4233-ABF2-0487CD9279F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F332727-22C6-4814-A24C-4B845A05F1DA}" type="datetimeFigureOut">
              <a:rPr lang="en-US" smtClean="0"/>
              <a:pPr/>
              <a:t>3/3/2009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FF88B14-EC76-4233-ABF2-0487CD9279F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5F332727-22C6-4814-A24C-4B845A05F1DA}" type="datetimeFigureOut">
              <a:rPr lang="en-US" smtClean="0"/>
              <a:pPr/>
              <a:t>3/3/2009</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BFF88B14-EC76-4233-ABF2-0487CD9279F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5F332727-22C6-4814-A24C-4B845A05F1DA}" type="datetimeFigureOut">
              <a:rPr lang="en-US" smtClean="0"/>
              <a:pPr/>
              <a:t>3/3/2009</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BFF88B14-EC76-4233-ABF2-0487CD9279F6}"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997" r:id="rId1"/>
    <p:sldLayoutId id="2147483998" r:id="rId2"/>
    <p:sldLayoutId id="2147483999" r:id="rId3"/>
    <p:sldLayoutId id="2147484000" r:id="rId4"/>
    <p:sldLayoutId id="2147484001" r:id="rId5"/>
    <p:sldLayoutId id="2147484002" r:id="rId6"/>
    <p:sldLayoutId id="2147484003" r:id="rId7"/>
    <p:sldLayoutId id="2147484004" r:id="rId8"/>
    <p:sldLayoutId id="2147484005" r:id="rId9"/>
    <p:sldLayoutId id="2147484006" r:id="rId10"/>
    <p:sldLayoutId id="2147484007"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886200"/>
            <a:ext cx="8686800" cy="1975104"/>
          </a:xfrm>
        </p:spPr>
        <p:txBody>
          <a:bodyPr>
            <a:normAutofit fontScale="90000"/>
          </a:bodyPr>
          <a:lstStyle/>
          <a:p>
            <a:pPr algn="ctr">
              <a:lnSpc>
                <a:spcPct val="80000"/>
              </a:lnSpc>
            </a:pPr>
            <a:r>
              <a:rPr lang="en-US" dirty="0" smtClean="0">
                <a:solidFill>
                  <a:srgbClr val="0070C0"/>
                </a:solidFill>
                <a:effectLst>
                  <a:outerShdw blurRad="38100" dist="38100" dir="2700000" algn="tl">
                    <a:srgbClr val="FFFFFF"/>
                  </a:outerShdw>
                </a:effectLst>
              </a:rPr>
              <a:t>All football which is </a:t>
            </a:r>
            <a:br>
              <a:rPr lang="en-US" dirty="0" smtClean="0">
                <a:solidFill>
                  <a:srgbClr val="0070C0"/>
                </a:solidFill>
                <a:effectLst>
                  <a:outerShdw blurRad="38100" dist="38100" dir="2700000" algn="tl">
                    <a:srgbClr val="FFFFFF"/>
                  </a:outerShdw>
                </a:effectLst>
              </a:rPr>
            </a:br>
            <a:r>
              <a:rPr lang="en-US" dirty="0" smtClean="0">
                <a:solidFill>
                  <a:srgbClr val="0070C0"/>
                </a:solidFill>
                <a:effectLst>
                  <a:outerShdw blurRad="38100" dist="38100" dir="2700000" algn="tl">
                    <a:srgbClr val="FFFFFF"/>
                  </a:outerShdw>
                </a:effectLst>
              </a:rPr>
              <a:t>non-professional and non-elite </a:t>
            </a:r>
            <a:br>
              <a:rPr lang="en-US" dirty="0" smtClean="0">
                <a:solidFill>
                  <a:srgbClr val="0070C0"/>
                </a:solidFill>
                <a:effectLst>
                  <a:outerShdw blurRad="38100" dist="38100" dir="2700000" algn="tl">
                    <a:srgbClr val="FFFFFF"/>
                  </a:outerShdw>
                </a:effectLst>
              </a:rPr>
            </a:br>
            <a:r>
              <a:rPr lang="en-US" dirty="0" smtClean="0">
                <a:solidFill>
                  <a:srgbClr val="0070C0"/>
                </a:solidFill>
                <a:effectLst>
                  <a:outerShdw blurRad="38100" dist="38100" dir="2700000" algn="tl">
                    <a:srgbClr val="FFFFFF"/>
                  </a:outerShdw>
                </a:effectLst>
              </a:rPr>
              <a:t>is defined as grassroots</a:t>
            </a:r>
            <a:r>
              <a:rPr lang="en-US" dirty="0" smtClean="0">
                <a:solidFill>
                  <a:srgbClr val="0070C0"/>
                </a:solidFill>
              </a:rPr>
              <a:t/>
            </a:r>
            <a:br>
              <a:rPr lang="en-US" dirty="0" smtClean="0">
                <a:solidFill>
                  <a:srgbClr val="0070C0"/>
                </a:solidFill>
              </a:rPr>
            </a:br>
            <a:endParaRPr lang="en-US" dirty="0">
              <a:solidFill>
                <a:srgbClr val="0070C0"/>
              </a:solidFill>
            </a:endParaRPr>
          </a:p>
        </p:txBody>
      </p:sp>
      <p:sp>
        <p:nvSpPr>
          <p:cNvPr id="3" name="Subtitle 2"/>
          <p:cNvSpPr>
            <a:spLocks noGrp="1"/>
          </p:cNvSpPr>
          <p:nvPr>
            <p:ph type="subTitle" idx="1"/>
          </p:nvPr>
        </p:nvSpPr>
        <p:spPr>
          <a:xfrm>
            <a:off x="609600" y="685800"/>
            <a:ext cx="8153400" cy="1508760"/>
          </a:xfrm>
        </p:spPr>
        <p:txBody>
          <a:bodyPr>
            <a:normAutofit/>
          </a:bodyPr>
          <a:lstStyle/>
          <a:p>
            <a:pPr algn="ctr"/>
            <a:r>
              <a:rPr lang="en-US" sz="6600" b="1" dirty="0" smtClean="0">
                <a:solidFill>
                  <a:srgbClr val="00CC00"/>
                </a:solidFill>
                <a:latin typeface="Lucida Calligraphy" pitchFamily="66" charset="0"/>
                <a:cs typeface="Latha" pitchFamily="2"/>
              </a:rPr>
              <a:t>Grassroots Soccer</a:t>
            </a:r>
            <a:endParaRPr lang="en-US" sz="6600" dirty="0">
              <a:latin typeface="Lucida Calligraphy" pitchFamily="66" charset="0"/>
              <a:cs typeface="Latha" pitchFamily="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12064"/>
            <a:ext cx="8991600" cy="914400"/>
          </a:xfrm>
        </p:spPr>
        <p:txBody>
          <a:bodyPr>
            <a:normAutofit/>
          </a:bodyPr>
          <a:lstStyle/>
          <a:p>
            <a:pPr algn="ctr"/>
            <a:r>
              <a:rPr lang="en-US" b="1" dirty="0" smtClean="0">
                <a:effectLst>
                  <a:outerShdw blurRad="38100" dist="38100" dir="2700000" algn="tl">
                    <a:srgbClr val="000000">
                      <a:alpha val="43137"/>
                    </a:srgbClr>
                  </a:outerShdw>
                </a:effectLst>
              </a:rPr>
              <a:t>Grassroots Structure and Support</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85000" lnSpcReduction="20000"/>
          </a:bodyPr>
          <a:lstStyle/>
          <a:p>
            <a:r>
              <a:rPr lang="en-US" sz="3200" u="sng" dirty="0" smtClean="0"/>
              <a:t>Establish the following</a:t>
            </a:r>
            <a:r>
              <a:rPr lang="en-US" sz="3200" dirty="0" smtClean="0"/>
              <a:t>:</a:t>
            </a:r>
          </a:p>
          <a:p>
            <a:endParaRPr lang="en-US" sz="3200" dirty="0" smtClean="0"/>
          </a:p>
          <a:p>
            <a:r>
              <a:rPr lang="en-US" sz="3200" dirty="0" smtClean="0"/>
              <a:t>A grassroots committee</a:t>
            </a:r>
          </a:p>
          <a:p>
            <a:r>
              <a:rPr lang="en-US" sz="3200" dirty="0" smtClean="0"/>
              <a:t>A dedicated grassroots manager</a:t>
            </a:r>
          </a:p>
          <a:p>
            <a:r>
              <a:rPr lang="en-US" sz="3200" dirty="0" smtClean="0"/>
              <a:t>A grassroots strategy</a:t>
            </a:r>
          </a:p>
          <a:p>
            <a:r>
              <a:rPr lang="en-US" sz="3200" dirty="0" smtClean="0"/>
              <a:t>A grassroots budget</a:t>
            </a:r>
          </a:p>
          <a:p>
            <a:r>
              <a:rPr lang="en-US" sz="3200" dirty="0" smtClean="0"/>
              <a:t>Incorporate commercial sponsors and public funding</a:t>
            </a:r>
          </a:p>
          <a:p>
            <a:r>
              <a:rPr lang="en-US" sz="3200" dirty="0" smtClean="0"/>
              <a:t>Former players, politicians, celebrities</a:t>
            </a:r>
          </a:p>
          <a:p>
            <a:r>
              <a:rPr lang="en-US" sz="3200" dirty="0" smtClean="0"/>
              <a:t>Festivals, school projects, soccer schools, tournaments</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00CCFF"/>
                </a:solidFill>
                <a:effectLst>
                  <a:outerShdw blurRad="38100" dist="38100" dir="2700000" algn="tl">
                    <a:srgbClr val="000000">
                      <a:alpha val="43137"/>
                    </a:srgbClr>
                  </a:outerShdw>
                </a:effectLst>
              </a:rPr>
              <a:t>Social Benefits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70000" lnSpcReduction="20000"/>
          </a:bodyPr>
          <a:lstStyle/>
          <a:p>
            <a:r>
              <a:rPr lang="en-US" sz="3200" dirty="0" smtClean="0"/>
              <a:t>Mastering the typical adolescent crises and constructing an identity are core issues.</a:t>
            </a:r>
          </a:p>
          <a:p>
            <a:endParaRPr lang="en-US" sz="3200" dirty="0" smtClean="0"/>
          </a:p>
          <a:p>
            <a:r>
              <a:rPr lang="en-US" sz="3200" dirty="0" smtClean="0"/>
              <a:t>The team structure of a soccer club is important for personality and identity development.  Research indicates that young people in a sports organization can be distinguished in a positive way from those who have left the organization or never been a member.</a:t>
            </a:r>
          </a:p>
          <a:p>
            <a:endParaRPr lang="en-US" sz="3200" dirty="0" smtClean="0"/>
          </a:p>
          <a:p>
            <a:r>
              <a:rPr lang="en-US" sz="3200" dirty="0" smtClean="0"/>
              <a:t>Participation in sports contributes to the young person bearing lighter loads of physical, psychological and social stress than their non-sporting classmates.  Participation in sports also offers opportunities for positive expression and the possibility to dismantle certain negative stresses.  Also allows for social integration.</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008000"/>
                </a:solidFill>
                <a:effectLst>
                  <a:outerShdw blurRad="38100" dist="38100" dir="2700000" algn="tl">
                    <a:srgbClr val="000000">
                      <a:alpha val="43137"/>
                    </a:srgbClr>
                  </a:outerShdw>
                </a:effectLst>
              </a:rPr>
              <a:t>Approaching Sponsors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62500" lnSpcReduction="20000"/>
          </a:bodyPr>
          <a:lstStyle/>
          <a:p>
            <a:r>
              <a:rPr lang="en-US" sz="3200" u="sng" dirty="0" smtClean="0"/>
              <a:t>Forge links with the following</a:t>
            </a:r>
            <a:r>
              <a:rPr lang="en-US" sz="3200" dirty="0" smtClean="0"/>
              <a:t>:</a:t>
            </a:r>
          </a:p>
          <a:p>
            <a:r>
              <a:rPr lang="en-US" sz="3200" dirty="0" smtClean="0"/>
              <a:t>Agencies dealing with sport, education, health, welfare, crime, drugs, homeless, anti-social behavior, rehabilitation programs, and refugees  -- </a:t>
            </a:r>
          </a:p>
          <a:p>
            <a:r>
              <a:rPr lang="en-US" sz="3200" b="1" dirty="0" smtClean="0"/>
              <a:t>all of whom stand to gain from grassroots soccer projects</a:t>
            </a:r>
            <a:r>
              <a:rPr lang="en-US" sz="3200" dirty="0" smtClean="0"/>
              <a:t>.</a:t>
            </a:r>
          </a:p>
          <a:p>
            <a:endParaRPr lang="en-US" sz="3200" dirty="0" smtClean="0"/>
          </a:p>
          <a:p>
            <a:r>
              <a:rPr lang="en-US" sz="3200" dirty="0" smtClean="0"/>
              <a:t>Provide compelling data of how grassroots schemes contribute to different government priorities and objectives.</a:t>
            </a:r>
          </a:p>
          <a:p>
            <a:endParaRPr lang="en-US" sz="3200" dirty="0" smtClean="0"/>
          </a:p>
          <a:p>
            <a:r>
              <a:rPr lang="en-US" sz="3200" dirty="0" smtClean="0"/>
              <a:t>Maximize dialogue, develop detailed action plans involving key partners, train staff members to deal with ‘political relationships’, </a:t>
            </a:r>
          </a:p>
          <a:p>
            <a:endParaRPr lang="en-US" sz="3200" dirty="0" smtClean="0"/>
          </a:p>
          <a:p>
            <a:r>
              <a:rPr lang="en-US" sz="3200" dirty="0" smtClean="0"/>
              <a:t>Use major international events or tournaments to raise the profile of grassroots soccer</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solidFill>
                  <a:srgbClr val="FF0000"/>
                </a:solidFill>
                <a:effectLst>
                  <a:outerShdw blurRad="38100" dist="38100" dir="2700000" algn="tl">
                    <a:srgbClr val="000000">
                      <a:alpha val="43137"/>
                    </a:srgbClr>
                  </a:outerShdw>
                </a:effectLst>
              </a:rPr>
              <a:t>What is Grassroots Success ?</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77500" lnSpcReduction="20000"/>
          </a:bodyPr>
          <a:lstStyle/>
          <a:p>
            <a:r>
              <a:rPr lang="en-US" sz="3200" dirty="0" smtClean="0"/>
              <a:t>One of the primary objectives is to avoid subjecting youngsters to ‘performance pressure’ and to allow them to enjoy a game of soccer on their terms/</a:t>
            </a:r>
          </a:p>
          <a:p>
            <a:endParaRPr lang="en-US" sz="3200" dirty="0" smtClean="0"/>
          </a:p>
          <a:p>
            <a:r>
              <a:rPr lang="en-US" sz="3200" dirty="0" smtClean="0"/>
              <a:t>Up until the age of 11 or 12 – ‘success’ can be measured by the level of participation, the fun and friendships created in the soccer environment.</a:t>
            </a:r>
          </a:p>
          <a:p>
            <a:endParaRPr lang="en-US" sz="3200" dirty="0" smtClean="0"/>
          </a:p>
          <a:p>
            <a:r>
              <a:rPr lang="en-US" sz="3200" dirty="0" smtClean="0"/>
              <a:t>Beyond that there are various yardsticks to measure ‘success’.  The basic idea is that every individual should have optimal chances to satisfy their needs and ambitions and perform effectively within the team framework.</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solidFill>
                  <a:srgbClr val="FF0000"/>
                </a:solidFill>
                <a:effectLst>
                  <a:outerShdw blurRad="38100" dist="38100" dir="2700000" algn="tl">
                    <a:srgbClr val="000000">
                      <a:alpha val="43137"/>
                    </a:srgbClr>
                  </a:outerShdw>
                </a:effectLst>
              </a:rPr>
              <a:t>What is Grassroots Success ?</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70000" lnSpcReduction="20000"/>
          </a:bodyPr>
          <a:lstStyle/>
          <a:p>
            <a:r>
              <a:rPr lang="en-US" dirty="0" smtClean="0"/>
              <a:t>‘</a:t>
            </a:r>
            <a:r>
              <a:rPr lang="en-US" sz="3200" dirty="0" smtClean="0"/>
              <a:t>Success’ in grassroots soccer is very relative to the ability and ambition of the individual player.  For some it is to move to a higher level to progress and further develop their game.  For others it is continued enjoyment from playing with their friends on a  more limited basis </a:t>
            </a:r>
          </a:p>
          <a:p>
            <a:endParaRPr lang="en-US" sz="3200" dirty="0" smtClean="0"/>
          </a:p>
          <a:p>
            <a:r>
              <a:rPr lang="en-US" sz="3200" dirty="0" smtClean="0"/>
              <a:t>Success should be considered as giving everyone the opportunities to play and to take part in social activities built upon the foundation of team spirit.</a:t>
            </a:r>
          </a:p>
          <a:p>
            <a:endParaRPr lang="en-US" sz="3200" dirty="0" smtClean="0"/>
          </a:p>
          <a:p>
            <a:r>
              <a:rPr lang="en-US" sz="3200" b="1" dirty="0" smtClean="0"/>
              <a:t>Grassroots success is about pinpointing the needs and investing time and effort in catering to those needs in a way that will allow as many people as possible to continue in the game for as long as they want.</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8229600" cy="914400"/>
          </a:xfrm>
        </p:spPr>
        <p:txBody>
          <a:bodyPr>
            <a:normAutofit/>
          </a:bodyPr>
          <a:lstStyle/>
          <a:p>
            <a:pPr algn="ctr"/>
            <a:r>
              <a:rPr lang="en-US" b="1" dirty="0" smtClean="0">
                <a:effectLst>
                  <a:outerShdw blurRad="38100" dist="38100" dir="2700000" algn="tl">
                    <a:srgbClr val="000000">
                      <a:alpha val="43137"/>
                    </a:srgbClr>
                  </a:outerShdw>
                </a:effectLst>
              </a:rPr>
              <a:t>3 ??? About Soccer Philosophy</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33400" y="1783560"/>
            <a:ext cx="8153400" cy="4572000"/>
          </a:xfrm>
        </p:spPr>
        <p:txBody>
          <a:bodyPr>
            <a:normAutofit fontScale="85000" lnSpcReduction="10000"/>
          </a:bodyPr>
          <a:lstStyle/>
          <a:p>
            <a:pPr marL="514350" indent="-514350">
              <a:buNone/>
            </a:pPr>
            <a:r>
              <a:rPr lang="en-US" sz="3200" dirty="0" smtClean="0"/>
              <a:t>1.     What do we believe in ?</a:t>
            </a:r>
          </a:p>
          <a:p>
            <a:pPr marL="514350" indent="-514350">
              <a:buNone/>
            </a:pPr>
            <a:r>
              <a:rPr lang="en-US" sz="3200" dirty="0" smtClean="0">
                <a:solidFill>
                  <a:srgbClr val="FF0000"/>
                </a:solidFill>
              </a:rPr>
              <a:t>        </a:t>
            </a:r>
            <a:r>
              <a:rPr lang="en-US" sz="2800" dirty="0" smtClean="0">
                <a:solidFill>
                  <a:srgbClr val="FF0000"/>
                </a:solidFill>
              </a:rPr>
              <a:t>The power of soccer to make a difference in people’s lives</a:t>
            </a:r>
          </a:p>
          <a:p>
            <a:pPr marL="514350" indent="-514350">
              <a:buFont typeface="+mj-lt"/>
              <a:buAutoNum type="arabicPeriod"/>
            </a:pPr>
            <a:endParaRPr lang="en-US" sz="3200" dirty="0" smtClean="0"/>
          </a:p>
          <a:p>
            <a:pPr marL="514350" indent="-514350">
              <a:buNone/>
            </a:pPr>
            <a:r>
              <a:rPr lang="en-US" sz="3200" dirty="0" smtClean="0"/>
              <a:t>2.     What do we value ?</a:t>
            </a:r>
          </a:p>
          <a:p>
            <a:pPr marL="514350" indent="-514350">
              <a:buNone/>
            </a:pPr>
            <a:r>
              <a:rPr lang="en-US" sz="3200" dirty="0" smtClean="0">
                <a:solidFill>
                  <a:srgbClr val="FF0000"/>
                </a:solidFill>
              </a:rPr>
              <a:t>        </a:t>
            </a:r>
            <a:r>
              <a:rPr lang="en-US" sz="2800" dirty="0" smtClean="0">
                <a:solidFill>
                  <a:srgbClr val="FF0000"/>
                </a:solidFill>
              </a:rPr>
              <a:t>Value the game for its simplicity, passion, and creativity</a:t>
            </a:r>
          </a:p>
          <a:p>
            <a:pPr marL="514350" indent="-514350">
              <a:buNone/>
            </a:pPr>
            <a:endParaRPr lang="en-US" sz="3200" dirty="0" smtClean="0">
              <a:solidFill>
                <a:srgbClr val="FF0000"/>
              </a:solidFill>
            </a:endParaRPr>
          </a:p>
          <a:p>
            <a:pPr marL="514350" indent="-514350">
              <a:buNone/>
            </a:pPr>
            <a:r>
              <a:rPr lang="en-US" sz="3200" dirty="0" smtClean="0"/>
              <a:t>3.     What do we see ahead ?   </a:t>
            </a:r>
          </a:p>
          <a:p>
            <a:pPr marL="514350" indent="-514350">
              <a:buNone/>
            </a:pPr>
            <a:r>
              <a:rPr lang="en-US" sz="3200" dirty="0" smtClean="0">
                <a:solidFill>
                  <a:srgbClr val="FF0000"/>
                </a:solidFill>
              </a:rPr>
              <a:t>        </a:t>
            </a:r>
            <a:r>
              <a:rPr lang="en-US" sz="2800" dirty="0" smtClean="0">
                <a:solidFill>
                  <a:srgbClr val="FF0000"/>
                </a:solidFill>
              </a:rPr>
              <a:t>Soccer’s popularity increasing and its social impact expanding</a:t>
            </a:r>
          </a:p>
          <a:p>
            <a:pPr marL="514350" indent="-514350">
              <a:buNone/>
            </a:pPr>
            <a:endParaRPr lang="en-US" sz="3200" dirty="0" smtClean="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u="sng" dirty="0" smtClean="0">
                <a:solidFill>
                  <a:srgbClr val="FF3300"/>
                </a:solidFill>
                <a:effectLst>
                  <a:outerShdw blurRad="38100" dist="38100" dir="2700000" algn="tl">
                    <a:srgbClr val="000000">
                      <a:alpha val="43137"/>
                    </a:srgbClr>
                  </a:outerShdw>
                </a:effectLst>
              </a:rPr>
              <a:t>Purpose of Grassroots Soccer</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Autofit/>
          </a:bodyPr>
          <a:lstStyle/>
          <a:p>
            <a:r>
              <a:rPr lang="en-US" sz="1800" dirty="0" smtClean="0"/>
              <a:t>Encourage participation</a:t>
            </a:r>
          </a:p>
          <a:p>
            <a:endParaRPr lang="en-US" sz="1800" dirty="0" smtClean="0"/>
          </a:p>
          <a:p>
            <a:r>
              <a:rPr lang="en-US" sz="1800" dirty="0" smtClean="0"/>
              <a:t>Promote a love of the game</a:t>
            </a:r>
          </a:p>
          <a:p>
            <a:endParaRPr lang="en-US" sz="1800" dirty="0" smtClean="0"/>
          </a:p>
          <a:p>
            <a:r>
              <a:rPr lang="en-US" sz="1800" dirty="0" smtClean="0"/>
              <a:t>Introduce the skills and basic concepts to a new generation of players</a:t>
            </a:r>
          </a:p>
          <a:p>
            <a:endParaRPr lang="en-US" sz="1800" dirty="0" smtClean="0"/>
          </a:p>
          <a:p>
            <a:r>
              <a:rPr lang="en-US" sz="1800" dirty="0" smtClean="0"/>
              <a:t>The grassroots environment is therefore a  place for everyone who wants to play, where integration and social skills  are fundamental.</a:t>
            </a:r>
          </a:p>
          <a:p>
            <a:endParaRPr lang="en-US" sz="1800" dirty="0" smtClean="0"/>
          </a:p>
          <a:p>
            <a:r>
              <a:rPr lang="en-US" sz="1800" dirty="0" smtClean="0"/>
              <a:t>Producing star players is a by-product of grassroots  --  elite player development is the responsibility of the club on more of a day to day basis</a:t>
            </a:r>
          </a:p>
          <a:p>
            <a:endParaRPr lang="en-US" sz="1800" dirty="0" smtClean="0"/>
          </a:p>
          <a:p>
            <a:r>
              <a:rPr lang="en-US" sz="1800" dirty="0" smtClean="0"/>
              <a:t>The roots of the  game must not wither, they must be continually watered</a:t>
            </a:r>
          </a:p>
          <a:p>
            <a:endParaRPr lang="en-US" sz="1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CC66"/>
                </a:solidFill>
                <a:effectLst>
                  <a:outerShdw blurRad="38100" dist="38100" dir="2700000" algn="tl">
                    <a:srgbClr val="000000">
                      <a:alpha val="43137"/>
                    </a:srgbClr>
                  </a:outerShdw>
                </a:effectLst>
              </a:rPr>
              <a:t>What is Grassroots Soccer</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85000" lnSpcReduction="20000"/>
          </a:bodyPr>
          <a:lstStyle/>
          <a:p>
            <a:r>
              <a:rPr lang="en-US" sz="3200" dirty="0" smtClean="0"/>
              <a:t>It is a question that must be answered with clarity and passion.</a:t>
            </a:r>
          </a:p>
          <a:p>
            <a:endParaRPr lang="en-US" sz="3200" dirty="0" smtClean="0"/>
          </a:p>
          <a:p>
            <a:r>
              <a:rPr lang="en-US" sz="3200" dirty="0" smtClean="0"/>
              <a:t>There must be a common understanding about its </a:t>
            </a:r>
            <a:r>
              <a:rPr lang="en-US" sz="3200" u="sng" dirty="0" smtClean="0"/>
              <a:t>purpose</a:t>
            </a:r>
            <a:r>
              <a:rPr lang="en-US" sz="3200" dirty="0" smtClean="0"/>
              <a:t>, </a:t>
            </a:r>
            <a:r>
              <a:rPr lang="en-US" sz="3200" u="sng" dirty="0" smtClean="0"/>
              <a:t>categories</a:t>
            </a:r>
            <a:r>
              <a:rPr lang="en-US" sz="3200" dirty="0" smtClean="0"/>
              <a:t>, </a:t>
            </a:r>
            <a:r>
              <a:rPr lang="en-US" sz="3200" u="sng" dirty="0" smtClean="0"/>
              <a:t>values</a:t>
            </a:r>
            <a:r>
              <a:rPr lang="en-US" sz="3200" dirty="0" smtClean="0"/>
              <a:t>, </a:t>
            </a:r>
            <a:r>
              <a:rPr lang="en-US" sz="3200" u="sng" dirty="0" smtClean="0"/>
              <a:t>importance</a:t>
            </a:r>
            <a:r>
              <a:rPr lang="en-US" sz="3200" dirty="0" smtClean="0"/>
              <a:t> and </a:t>
            </a:r>
            <a:r>
              <a:rPr lang="en-US" sz="3200" u="sng" dirty="0" smtClean="0"/>
              <a:t>its relationship with the top level.</a:t>
            </a:r>
          </a:p>
          <a:p>
            <a:endParaRPr lang="en-US" sz="3200" u="sng" dirty="0" smtClean="0"/>
          </a:p>
          <a:p>
            <a:r>
              <a:rPr lang="en-US" sz="3200" u="sng" dirty="0" smtClean="0"/>
              <a:t>Soccer has 3 levels:</a:t>
            </a:r>
            <a:r>
              <a:rPr lang="en-US" sz="3200" dirty="0" smtClean="0"/>
              <a:t>  </a:t>
            </a:r>
          </a:p>
          <a:p>
            <a:r>
              <a:rPr lang="en-US" sz="3200" dirty="0" smtClean="0"/>
              <a:t>the professional game (stars) </a:t>
            </a:r>
          </a:p>
          <a:p>
            <a:r>
              <a:rPr lang="en-US" sz="3200" dirty="0" smtClean="0"/>
              <a:t>the top-class youth level (rising stars) </a:t>
            </a:r>
          </a:p>
          <a:p>
            <a:r>
              <a:rPr lang="en-US" sz="3200" dirty="0" smtClean="0"/>
              <a:t>the non-elite grassroots level</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CC66"/>
                </a:solidFill>
                <a:effectLst>
                  <a:outerShdw blurRad="38100" dist="38100" dir="2700000" algn="tl">
                    <a:srgbClr val="000000">
                      <a:alpha val="43137"/>
                    </a:srgbClr>
                  </a:outerShdw>
                </a:effectLst>
              </a:rPr>
              <a:t>What is Grassroots Soccer</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i="1" u="sng" dirty="0" smtClean="0"/>
              <a:t>it’s much more than just winning and losing</a:t>
            </a:r>
          </a:p>
          <a:p>
            <a:endParaRPr lang="en-US" dirty="0" smtClean="0"/>
          </a:p>
          <a:p>
            <a:r>
              <a:rPr lang="en-US" dirty="0" smtClean="0"/>
              <a:t>Encourages social integration</a:t>
            </a:r>
          </a:p>
          <a:p>
            <a:r>
              <a:rPr lang="en-US" dirty="0" smtClean="0"/>
              <a:t>Creates a sense of community</a:t>
            </a:r>
          </a:p>
          <a:p>
            <a:r>
              <a:rPr lang="en-US" dirty="0" smtClean="0"/>
              <a:t>Supports health education</a:t>
            </a:r>
          </a:p>
          <a:p>
            <a:r>
              <a:rPr lang="en-US" dirty="0" smtClean="0"/>
              <a:t>Provides help for disadvantaged groups</a:t>
            </a:r>
          </a:p>
          <a:p>
            <a:pPr>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CC66"/>
                </a:solidFill>
                <a:effectLst>
                  <a:outerShdw blurRad="38100" dist="38100" dir="2700000" algn="tl">
                    <a:srgbClr val="000000">
                      <a:alpha val="43137"/>
                    </a:srgbClr>
                  </a:outerShdw>
                </a:effectLst>
              </a:rPr>
              <a:t>What is Grassroots Soccer</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i="1" u="sng" dirty="0" smtClean="0"/>
              <a:t>Benefits to the game in general</a:t>
            </a:r>
          </a:p>
          <a:p>
            <a:endParaRPr lang="en-US" i="1" u="sng" dirty="0" smtClean="0"/>
          </a:p>
          <a:p>
            <a:r>
              <a:rPr lang="en-US" dirty="0" smtClean="0"/>
              <a:t>Source of future fans, referees, administrators, soccer moms, officials, and sponsors…..     not to mention players</a:t>
            </a:r>
          </a:p>
          <a:p>
            <a:pPr>
              <a:buNone/>
            </a:pPr>
            <a:endParaRPr lang="en-US" dirty="0" smtClean="0"/>
          </a:p>
          <a:p>
            <a:r>
              <a:rPr lang="en-US" dirty="0" smtClean="0"/>
              <a:t>Encourage mass participation to keep people in the game as long as possible</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12064"/>
            <a:ext cx="8763000" cy="914400"/>
          </a:xfrm>
        </p:spPr>
        <p:txBody>
          <a:bodyPr/>
          <a:lstStyle/>
          <a:p>
            <a:r>
              <a:rPr lang="en-US" sz="3200" dirty="0" smtClean="0">
                <a:solidFill>
                  <a:srgbClr val="FFFF00"/>
                </a:solidFill>
              </a:rPr>
              <a:t>  </a:t>
            </a:r>
            <a:r>
              <a:rPr lang="en-US" sz="3200" b="1" u="sng" dirty="0" smtClean="0">
                <a:solidFill>
                  <a:srgbClr val="FFFF00"/>
                </a:solidFill>
                <a:effectLst>
                  <a:outerShdw blurRad="38100" dist="38100" dir="2700000" algn="tl">
                    <a:srgbClr val="000000">
                      <a:alpha val="43137"/>
                    </a:srgbClr>
                  </a:outerShdw>
                </a:effectLst>
              </a:rPr>
              <a:t>Football is not a sport for the elite</a:t>
            </a:r>
            <a:endParaRPr lang="en-US" sz="3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783560"/>
            <a:ext cx="8686800" cy="4572000"/>
          </a:xfrm>
        </p:spPr>
        <p:txBody>
          <a:bodyPr>
            <a:normAutofit fontScale="70000" lnSpcReduction="20000"/>
          </a:bodyPr>
          <a:lstStyle/>
          <a:p>
            <a:pPr>
              <a:lnSpc>
                <a:spcPct val="80000"/>
              </a:lnSpc>
            </a:pPr>
            <a:endParaRPr lang="en-US" sz="3200" dirty="0" smtClean="0"/>
          </a:p>
          <a:p>
            <a:pPr>
              <a:lnSpc>
                <a:spcPct val="80000"/>
              </a:lnSpc>
            </a:pPr>
            <a:r>
              <a:rPr lang="en-US" sz="3200" dirty="0" smtClean="0"/>
              <a:t>It is available for everyone, irrespective of size, shape, color or faith. </a:t>
            </a:r>
          </a:p>
          <a:p>
            <a:pPr>
              <a:lnSpc>
                <a:spcPct val="80000"/>
              </a:lnSpc>
              <a:buNone/>
            </a:pPr>
            <a:endParaRPr lang="en-US" sz="3200" dirty="0" smtClean="0"/>
          </a:p>
          <a:p>
            <a:pPr>
              <a:lnSpc>
                <a:spcPct val="80000"/>
              </a:lnSpc>
            </a:pPr>
            <a:r>
              <a:rPr lang="en-US" sz="3200" dirty="0" smtClean="0"/>
              <a:t>It is a real sporting democracy, which offers educational values, health benefits, social opportunities, and sporting worth. The game is a wonderful vehicle for personal and sporting development</a:t>
            </a:r>
            <a:r>
              <a:rPr lang="en-US" sz="2800" dirty="0" smtClean="0"/>
              <a:t>. </a:t>
            </a:r>
          </a:p>
          <a:p>
            <a:pPr>
              <a:lnSpc>
                <a:spcPct val="80000"/>
              </a:lnSpc>
              <a:buFont typeface="Wingdings" pitchFamily="2" charset="2"/>
              <a:buNone/>
            </a:pPr>
            <a:endParaRPr lang="en-US" sz="2800" dirty="0" smtClean="0"/>
          </a:p>
          <a:p>
            <a:pPr>
              <a:lnSpc>
                <a:spcPct val="80000"/>
              </a:lnSpc>
            </a:pPr>
            <a:r>
              <a:rPr lang="en-US" sz="3200" dirty="0" smtClean="0"/>
              <a:t>At the base of the football pyramid, grassroots football benefits all levels of the game.</a:t>
            </a:r>
            <a:br>
              <a:rPr lang="en-US" sz="3200" dirty="0" smtClean="0"/>
            </a:br>
            <a:r>
              <a:rPr lang="en-US" sz="3200" dirty="0" smtClean="0"/>
              <a:t/>
            </a:r>
            <a:br>
              <a:rPr lang="en-US" sz="3200" dirty="0" smtClean="0"/>
            </a:br>
            <a:endParaRPr lang="en-US" sz="3200" dirty="0" smtClean="0"/>
          </a:p>
          <a:p>
            <a:pPr>
              <a:lnSpc>
                <a:spcPct val="80000"/>
              </a:lnSpc>
            </a:pPr>
            <a:r>
              <a:rPr lang="en-US" sz="3200" dirty="0" smtClean="0"/>
              <a:t>UEFA's mission as the parent body of European football includes helping to ensure that the sport maintains a healthy grassroots – </a:t>
            </a:r>
          </a:p>
          <a:p>
            <a:pPr>
              <a:lnSpc>
                <a:spcPct val="80000"/>
              </a:lnSpc>
              <a:buFont typeface="Wingdings" pitchFamily="2" charset="2"/>
              <a:buNone/>
            </a:pPr>
            <a:r>
              <a:rPr lang="en-US" sz="3200" dirty="0" smtClean="0"/>
              <a:t>     the foundation on which the </a:t>
            </a:r>
            <a:r>
              <a:rPr lang="en-US" sz="3200" u="sng" dirty="0" smtClean="0"/>
              <a:t>élite game</a:t>
            </a:r>
            <a:r>
              <a:rPr lang="en-US" sz="3200" dirty="0" smtClean="0"/>
              <a:t> can thrive.</a:t>
            </a:r>
            <a:br>
              <a:rPr lang="en-US" sz="3200" dirty="0" smtClean="0"/>
            </a:br>
            <a:r>
              <a:rPr lang="en-US" sz="3200" dirty="0" smtClean="0"/>
              <a:t/>
            </a:r>
            <a:br>
              <a:rPr lang="en-US" sz="3200" dirty="0" smtClean="0"/>
            </a:br>
            <a:endParaRPr lang="en-US" sz="3200"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8229600" cy="914400"/>
          </a:xfrm>
        </p:spPr>
        <p:txBody>
          <a:bodyPr>
            <a:normAutofit/>
          </a:bodyPr>
          <a:lstStyle/>
          <a:p>
            <a:pPr algn="ctr"/>
            <a:r>
              <a:rPr lang="en-US" sz="3200" b="1" dirty="0" smtClean="0">
                <a:solidFill>
                  <a:srgbClr val="FFFF00"/>
                </a:solidFill>
                <a:effectLst>
                  <a:outerShdw blurRad="38100" dist="38100" dir="2700000" algn="tl">
                    <a:srgbClr val="000000">
                      <a:alpha val="43137"/>
                    </a:srgbClr>
                  </a:outerShdw>
                </a:effectLst>
              </a:rPr>
              <a:t>Football is not a sport for the elite</a:t>
            </a:r>
            <a:endParaRPr lang="en-US" sz="3200" b="1" dirty="0">
              <a:effectLst>
                <a:outerShdw blurRad="38100" dist="38100" dir="2700000" algn="tl">
                  <a:srgbClr val="000000">
                    <a:alpha val="43137"/>
                  </a:srgbClr>
                </a:outerShdw>
              </a:effectLst>
            </a:endParaRPr>
          </a:p>
        </p:txBody>
      </p:sp>
      <p:pic>
        <p:nvPicPr>
          <p:cNvPr id="4" name="Picture 4" descr="pyramid"/>
          <p:cNvPicPr>
            <a:picLocks noGrp="1" noChangeAspect="1" noChangeArrowheads="1"/>
          </p:cNvPicPr>
          <p:nvPr>
            <p:ph idx="1"/>
          </p:nvPr>
        </p:nvPicPr>
        <p:blipFill>
          <a:blip r:embed="rId2"/>
          <a:stretch>
            <a:fillRect/>
          </a:stretch>
        </p:blipFill>
        <p:spPr>
          <a:xfrm>
            <a:off x="2552700" y="2389187"/>
            <a:ext cx="4495800" cy="3362325"/>
          </a:xfrm>
          <a:noFill/>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7772400" cy="1371600"/>
          </a:xfrm>
        </p:spPr>
        <p:txBody>
          <a:bodyPr>
            <a:normAutofit/>
          </a:bodyPr>
          <a:lstStyle/>
          <a:p>
            <a:pPr algn="ctr"/>
            <a:r>
              <a:rPr lang="en-US" b="1" u="sng" dirty="0" smtClean="0">
                <a:effectLst>
                  <a:outerShdw blurRad="38100" dist="38100" dir="2700000" algn="tl">
                    <a:srgbClr val="000000">
                      <a:alpha val="43137"/>
                    </a:srgbClr>
                  </a:outerShdw>
                </a:effectLst>
              </a:rPr>
              <a:t>Grassroots</a:t>
            </a:r>
            <a:r>
              <a:rPr lang="en-US" b="1" dirty="0" smtClean="0">
                <a:effectLst>
                  <a:outerShdw blurRad="38100" dist="38100" dir="2700000" algn="tl">
                    <a:srgbClr val="000000">
                      <a:alpha val="43137"/>
                    </a:srgbClr>
                  </a:outerShdw>
                </a:effectLst>
              </a:rPr>
              <a:t> </a:t>
            </a:r>
            <a:br>
              <a:rPr lang="en-US" b="1" dirty="0" smtClean="0">
                <a:effectLst>
                  <a:outerShdw blurRad="38100" dist="38100" dir="2700000" algn="tl">
                    <a:srgbClr val="000000">
                      <a:alpha val="43137"/>
                    </a:srgbClr>
                  </a:outerShdw>
                </a:effectLst>
              </a:rPr>
            </a:br>
            <a:r>
              <a:rPr lang="en-US" b="1" u="sng" dirty="0" smtClean="0">
                <a:effectLst>
                  <a:outerShdw blurRad="38100" dist="38100" dir="2700000" algn="tl">
                    <a:srgbClr val="000000">
                      <a:alpha val="43137"/>
                    </a:srgbClr>
                  </a:outerShdw>
                </a:effectLst>
              </a:rPr>
              <a:t>philosophy / infrastructure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70000" lnSpcReduction="20000"/>
          </a:bodyPr>
          <a:lstStyle/>
          <a:p>
            <a:endParaRPr lang="en-US" sz="3200" b="1" dirty="0" smtClean="0"/>
          </a:p>
          <a:p>
            <a:r>
              <a:rPr lang="en-US" sz="3200" b="1" dirty="0" smtClean="0"/>
              <a:t>Football for all, everyone has a chance to play,         </a:t>
            </a:r>
          </a:p>
          <a:p>
            <a:r>
              <a:rPr lang="en-US" sz="3200" b="1" dirty="0" smtClean="0"/>
              <a:t>#1 international sport in the world</a:t>
            </a:r>
          </a:p>
          <a:p>
            <a:endParaRPr lang="en-US" sz="3200" b="1" dirty="0" smtClean="0"/>
          </a:p>
          <a:p>
            <a:r>
              <a:rPr lang="en-US" sz="3200" b="1" dirty="0" smtClean="0"/>
              <a:t>No discrimination - fair play, anti-racism, anti-sexism,</a:t>
            </a:r>
          </a:p>
          <a:p>
            <a:pPr>
              <a:buNone/>
            </a:pPr>
            <a:endParaRPr lang="en-US" sz="3200" b="1" dirty="0" smtClean="0"/>
          </a:p>
          <a:p>
            <a:r>
              <a:rPr lang="en-US" sz="3200" b="1" dirty="0" smtClean="0"/>
              <a:t>Players come first -  good practice, child protection, safety, relationships, teamwork </a:t>
            </a:r>
          </a:p>
          <a:p>
            <a:endParaRPr lang="en-US" sz="3200" b="1" dirty="0" smtClean="0"/>
          </a:p>
          <a:p>
            <a:r>
              <a:rPr lang="en-US" sz="3200" b="1" u="sng" dirty="0" smtClean="0"/>
              <a:t>Take the game to the underserved, where they live</a:t>
            </a:r>
          </a:p>
          <a:p>
            <a:endParaRPr lang="en-US" sz="3200" b="1" dirty="0" smtClean="0"/>
          </a:p>
          <a:p>
            <a:r>
              <a:rPr lang="en-US" sz="3200" b="1" dirty="0" smtClean="0"/>
              <a:t>Action must be dynamic, simple, exciting and rewarding</a:t>
            </a:r>
          </a:p>
          <a:p>
            <a:endParaRPr lang="en-US" sz="3200" b="1"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12064"/>
            <a:ext cx="8991600" cy="1316736"/>
          </a:xfrm>
        </p:spPr>
        <p:txBody>
          <a:bodyPr/>
          <a:lstStyle/>
          <a:p>
            <a:pPr algn="ctr"/>
            <a:r>
              <a:rPr lang="en-US" sz="3200" b="1" u="sng" dirty="0" smtClean="0">
                <a:solidFill>
                  <a:schemeClr val="folHlink"/>
                </a:solidFill>
              </a:rPr>
              <a:t>The UEFA Grassroots Educational Aims</a:t>
            </a:r>
            <a:r>
              <a:rPr lang="en-US" sz="3200" b="1" u="sng" dirty="0" smtClean="0">
                <a:solidFill>
                  <a:srgbClr val="800000"/>
                </a:solidFill>
              </a:rPr>
              <a:t>:</a:t>
            </a:r>
            <a:endParaRPr lang="en-US" sz="3200" dirty="0"/>
          </a:p>
        </p:txBody>
      </p:sp>
      <p:sp>
        <p:nvSpPr>
          <p:cNvPr id="3" name="Content Placeholder 2"/>
          <p:cNvSpPr>
            <a:spLocks noGrp="1"/>
          </p:cNvSpPr>
          <p:nvPr>
            <p:ph idx="1"/>
          </p:nvPr>
        </p:nvSpPr>
        <p:spPr/>
        <p:txBody>
          <a:bodyPr/>
          <a:lstStyle/>
          <a:p>
            <a:r>
              <a:rPr lang="en-US" sz="3600" dirty="0" smtClean="0"/>
              <a:t>1.       Respect</a:t>
            </a:r>
          </a:p>
          <a:p>
            <a:r>
              <a:rPr lang="en-US" sz="3600" dirty="0" smtClean="0"/>
              <a:t>2.       Health</a:t>
            </a:r>
          </a:p>
          <a:p>
            <a:r>
              <a:rPr lang="en-US" sz="3600" dirty="0" smtClean="0"/>
              <a:t>3.       Skill</a:t>
            </a:r>
          </a:p>
          <a:p>
            <a:r>
              <a:rPr lang="en-US" sz="3600" dirty="0" smtClean="0"/>
              <a:t>4.       Integration</a:t>
            </a:r>
          </a:p>
          <a:p>
            <a:r>
              <a:rPr lang="en-US" sz="3600" dirty="0" smtClean="0"/>
              <a:t>5.       Enjoyment</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12064"/>
            <a:ext cx="8458200" cy="914400"/>
          </a:xfrm>
        </p:spPr>
        <p:txBody>
          <a:bodyPr>
            <a:normAutofit/>
          </a:bodyPr>
          <a:lstStyle/>
          <a:p>
            <a:pPr algn="ctr"/>
            <a:r>
              <a:rPr lang="en-US" b="1" dirty="0" smtClean="0">
                <a:effectLst>
                  <a:outerShdw blurRad="38100" dist="38100" dir="2700000" algn="tl">
                    <a:srgbClr val="000000">
                      <a:alpha val="43137"/>
                    </a:srgbClr>
                  </a:outerShdw>
                </a:effectLst>
              </a:rPr>
              <a:t>Designing a Grassroots Program</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10000"/>
          </a:bodyPr>
          <a:lstStyle/>
          <a:p>
            <a:pPr marL="457200" indent="-457200">
              <a:buFont typeface="+mj-lt"/>
              <a:buAutoNum type="arabicPeriod"/>
            </a:pPr>
            <a:r>
              <a:rPr lang="en-US" sz="3200" dirty="0" smtClean="0"/>
              <a:t>Grassroots philosophy and plan</a:t>
            </a:r>
          </a:p>
          <a:p>
            <a:pPr marL="457200" indent="-457200">
              <a:buFont typeface="+mj-lt"/>
              <a:buAutoNum type="arabicPeriod"/>
            </a:pPr>
            <a:r>
              <a:rPr lang="en-US" sz="3200" dirty="0" smtClean="0"/>
              <a:t>Grassroots administrator</a:t>
            </a:r>
          </a:p>
          <a:p>
            <a:pPr marL="457200" indent="-457200">
              <a:buFont typeface="+mj-lt"/>
              <a:buAutoNum type="arabicPeriod"/>
            </a:pPr>
            <a:r>
              <a:rPr lang="en-US" sz="3200" dirty="0" smtClean="0"/>
              <a:t>Grassroots leaders/ coaches</a:t>
            </a:r>
          </a:p>
          <a:p>
            <a:pPr marL="457200" indent="-457200">
              <a:buFont typeface="+mj-lt"/>
              <a:buAutoNum type="arabicPeriod"/>
            </a:pPr>
            <a:r>
              <a:rPr lang="en-US" sz="3200" dirty="0" smtClean="0"/>
              <a:t>Adequate grassroots facilities and equipment</a:t>
            </a:r>
          </a:p>
          <a:p>
            <a:pPr marL="457200" indent="-457200">
              <a:buFont typeface="+mj-lt"/>
              <a:buAutoNum type="arabicPeriod"/>
            </a:pPr>
            <a:r>
              <a:rPr lang="en-US" sz="3200" dirty="0" smtClean="0"/>
              <a:t>Grassroots structure</a:t>
            </a:r>
          </a:p>
          <a:p>
            <a:pPr marL="457200" indent="-457200">
              <a:buFont typeface="+mj-lt"/>
              <a:buAutoNum type="arabicPeriod"/>
            </a:pPr>
            <a:r>
              <a:rPr lang="en-US" sz="3200" dirty="0" smtClean="0"/>
              <a:t>Training material, promotional ideas</a:t>
            </a:r>
          </a:p>
          <a:p>
            <a:pPr marL="457200" indent="-457200">
              <a:buFont typeface="+mj-lt"/>
              <a:buAutoNum type="arabicPeriod"/>
            </a:pPr>
            <a:r>
              <a:rPr lang="en-US" sz="3200" dirty="0" smtClean="0"/>
              <a:t>Former players as grassroots ambassadors</a:t>
            </a:r>
          </a:p>
          <a:p>
            <a:pPr marL="457200" indent="-457200">
              <a:buFont typeface="+mj-lt"/>
              <a:buAutoNum type="arabicPeriod"/>
            </a:pPr>
            <a:r>
              <a:rPr lang="en-US" sz="3200" dirty="0" smtClean="0"/>
              <a:t>Grassroots targets</a:t>
            </a:r>
          </a:p>
          <a:p>
            <a:pPr marL="457200" indent="-457200">
              <a:buFont typeface="+mj-lt"/>
              <a:buAutoNum type="arabicPeriod"/>
            </a:pPr>
            <a:r>
              <a:rPr lang="en-US" sz="3200" dirty="0" smtClean="0"/>
              <a:t>Political support</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36</TotalTime>
  <Words>947</Words>
  <Application>Microsoft Office PowerPoint</Application>
  <PresentationFormat>On-screen Show (4:3)</PresentationFormat>
  <Paragraphs>122</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Metro</vt:lpstr>
      <vt:lpstr>All football which is  non-professional and non-elite  is defined as grassroots </vt:lpstr>
      <vt:lpstr>What is Grassroots Soccer</vt:lpstr>
      <vt:lpstr>What is Grassroots Soccer</vt:lpstr>
      <vt:lpstr>What is Grassroots Soccer</vt:lpstr>
      <vt:lpstr>  Football is not a sport for the elite</vt:lpstr>
      <vt:lpstr>Football is not a sport for the elite</vt:lpstr>
      <vt:lpstr>Grassroots  philosophy / infrastructure</vt:lpstr>
      <vt:lpstr>The UEFA Grassroots Educational Aims:</vt:lpstr>
      <vt:lpstr>Designing a Grassroots Program</vt:lpstr>
      <vt:lpstr>Grassroots Structure and Support</vt:lpstr>
      <vt:lpstr>Social Benefits</vt:lpstr>
      <vt:lpstr>Approaching Sponsors</vt:lpstr>
      <vt:lpstr>What is Grassroots Success ?</vt:lpstr>
      <vt:lpstr>What is Grassroots Success ?</vt:lpstr>
      <vt:lpstr>3 ??? About Soccer Philosophy</vt:lpstr>
      <vt:lpstr>Purpose of Grassroots Soccer</vt:lpstr>
    </vt:vector>
  </TitlesOfParts>
  <Company>cbchs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All football which is  non-professional and non-elite  is defined as grassroots </dc:title>
  <dc:creator>terrymichler</dc:creator>
  <cp:lastModifiedBy>Administrator</cp:lastModifiedBy>
  <cp:revision>11</cp:revision>
  <dcterms:created xsi:type="dcterms:W3CDTF">2009-02-23T13:49:53Z</dcterms:created>
  <dcterms:modified xsi:type="dcterms:W3CDTF">2009-03-03T22:01:42Z</dcterms:modified>
</cp:coreProperties>
</file>